
<file path=[Content_Types].xml><?xml version="1.0" encoding="utf-8"?>
<Types xmlns="http://schemas.openxmlformats.org/package/2006/content-types">
  <Default Extension="gif" ContentType="image/gif"/>
  <Default Extension="jpeg" ContentType="image/jpeg"/>
  <Default Extension="jpg" ContentType="image/jpeg"/>
  <Default Extension="mkv" ContentType="video/unknown"/>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3" r:id="rId1"/>
    <p:sldMasterId id="2147483750" r:id="rId2"/>
    <p:sldMasterId id="2147483672" r:id="rId3"/>
    <p:sldMasterId id="2147483754" r:id="rId4"/>
    <p:sldMasterId id="2147483756" r:id="rId5"/>
    <p:sldMasterId id="2147483758" r:id="rId6"/>
    <p:sldMasterId id="2147483648" r:id="rId7"/>
    <p:sldMasterId id="2147483678" r:id="rId8"/>
  </p:sldMasterIdLst>
  <p:notesMasterIdLst>
    <p:notesMasterId r:id="rId126"/>
  </p:notesMasterIdLst>
  <p:sldIdLst>
    <p:sldId id="432" r:id="rId9"/>
    <p:sldId id="433" r:id="rId10"/>
    <p:sldId id="434" r:id="rId11"/>
    <p:sldId id="427" r:id="rId12"/>
    <p:sldId id="436" r:id="rId13"/>
    <p:sldId id="431" r:id="rId14"/>
    <p:sldId id="438" r:id="rId15"/>
    <p:sldId id="426" r:id="rId16"/>
    <p:sldId id="428" r:id="rId17"/>
    <p:sldId id="429" r:id="rId18"/>
    <p:sldId id="440" r:id="rId19"/>
    <p:sldId id="441" r:id="rId20"/>
    <p:sldId id="425" r:id="rId21"/>
    <p:sldId id="443" r:id="rId22"/>
    <p:sldId id="442" r:id="rId23"/>
    <p:sldId id="444" r:id="rId24"/>
    <p:sldId id="445" r:id="rId25"/>
    <p:sldId id="448" r:id="rId26"/>
    <p:sldId id="450" r:id="rId27"/>
    <p:sldId id="511" r:id="rId28"/>
    <p:sldId id="451" r:id="rId29"/>
    <p:sldId id="452" r:id="rId30"/>
    <p:sldId id="453" r:id="rId31"/>
    <p:sldId id="454" r:id="rId32"/>
    <p:sldId id="455" r:id="rId33"/>
    <p:sldId id="456" r:id="rId34"/>
    <p:sldId id="457" r:id="rId35"/>
    <p:sldId id="458" r:id="rId36"/>
    <p:sldId id="459" r:id="rId37"/>
    <p:sldId id="460" r:id="rId38"/>
    <p:sldId id="461" r:id="rId39"/>
    <p:sldId id="462" r:id="rId40"/>
    <p:sldId id="463" r:id="rId41"/>
    <p:sldId id="464" r:id="rId42"/>
    <p:sldId id="465" r:id="rId43"/>
    <p:sldId id="466" r:id="rId44"/>
    <p:sldId id="467" r:id="rId45"/>
    <p:sldId id="468" r:id="rId46"/>
    <p:sldId id="469" r:id="rId47"/>
    <p:sldId id="470" r:id="rId48"/>
    <p:sldId id="471" r:id="rId49"/>
    <p:sldId id="472" r:id="rId50"/>
    <p:sldId id="474" r:id="rId51"/>
    <p:sldId id="512" r:id="rId52"/>
    <p:sldId id="476" r:id="rId53"/>
    <p:sldId id="477" r:id="rId54"/>
    <p:sldId id="478" r:id="rId55"/>
    <p:sldId id="513" r:id="rId56"/>
    <p:sldId id="480" r:id="rId57"/>
    <p:sldId id="481" r:id="rId58"/>
    <p:sldId id="514" r:id="rId59"/>
    <p:sldId id="483" r:id="rId60"/>
    <p:sldId id="484" r:id="rId61"/>
    <p:sldId id="485" r:id="rId62"/>
    <p:sldId id="486" r:id="rId63"/>
    <p:sldId id="489" r:id="rId64"/>
    <p:sldId id="488" r:id="rId65"/>
    <p:sldId id="490" r:id="rId66"/>
    <p:sldId id="491" r:id="rId67"/>
    <p:sldId id="492" r:id="rId68"/>
    <p:sldId id="493" r:id="rId69"/>
    <p:sldId id="494" r:id="rId70"/>
    <p:sldId id="495" r:id="rId71"/>
    <p:sldId id="496" r:id="rId72"/>
    <p:sldId id="497" r:id="rId73"/>
    <p:sldId id="498" r:id="rId74"/>
    <p:sldId id="500" r:id="rId75"/>
    <p:sldId id="499" r:id="rId76"/>
    <p:sldId id="501" r:id="rId77"/>
    <p:sldId id="502" r:id="rId78"/>
    <p:sldId id="503" r:id="rId79"/>
    <p:sldId id="504" r:id="rId80"/>
    <p:sldId id="505" r:id="rId81"/>
    <p:sldId id="507" r:id="rId82"/>
    <p:sldId id="508" r:id="rId83"/>
    <p:sldId id="509" r:id="rId84"/>
    <p:sldId id="510" r:id="rId85"/>
    <p:sldId id="371" r:id="rId86"/>
    <p:sldId id="386" r:id="rId87"/>
    <p:sldId id="384" r:id="rId88"/>
    <p:sldId id="387" r:id="rId89"/>
    <p:sldId id="380" r:id="rId90"/>
    <p:sldId id="389" r:id="rId91"/>
    <p:sldId id="391" r:id="rId92"/>
    <p:sldId id="395" r:id="rId93"/>
    <p:sldId id="396" r:id="rId94"/>
    <p:sldId id="399" r:id="rId95"/>
    <p:sldId id="400" r:id="rId96"/>
    <p:sldId id="397" r:id="rId97"/>
    <p:sldId id="398" r:id="rId98"/>
    <p:sldId id="390" r:id="rId99"/>
    <p:sldId id="362" r:id="rId100"/>
    <p:sldId id="393" r:id="rId101"/>
    <p:sldId id="402" r:id="rId102"/>
    <p:sldId id="375" r:id="rId103"/>
    <p:sldId id="366" r:id="rId104"/>
    <p:sldId id="363" r:id="rId105"/>
    <p:sldId id="369" r:id="rId106"/>
    <p:sldId id="357" r:id="rId107"/>
    <p:sldId id="372" r:id="rId108"/>
    <p:sldId id="405" r:id="rId109"/>
    <p:sldId id="406" r:id="rId110"/>
    <p:sldId id="407" r:id="rId111"/>
    <p:sldId id="408" r:id="rId112"/>
    <p:sldId id="409" r:id="rId113"/>
    <p:sldId id="410" r:id="rId114"/>
    <p:sldId id="411" r:id="rId115"/>
    <p:sldId id="412" r:id="rId116"/>
    <p:sldId id="404" r:id="rId117"/>
    <p:sldId id="414" r:id="rId118"/>
    <p:sldId id="422" r:id="rId119"/>
    <p:sldId id="415" r:id="rId120"/>
    <p:sldId id="419" r:id="rId121"/>
    <p:sldId id="403" r:id="rId122"/>
    <p:sldId id="420" r:id="rId123"/>
    <p:sldId id="421" r:id="rId124"/>
    <p:sldId id="430" r:id="rId12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ass" id="{5B12C9F2-F036-451C-821F-BB051D7B2099}">
          <p14:sldIdLst>
            <p14:sldId id="432"/>
            <p14:sldId id="433"/>
            <p14:sldId id="434"/>
            <p14:sldId id="427"/>
            <p14:sldId id="436"/>
            <p14:sldId id="431"/>
            <p14:sldId id="438"/>
            <p14:sldId id="426"/>
          </p14:sldIdLst>
        </p14:section>
        <p14:section name="Abass + Wahdan" id="{9A3CBF03-B028-475B-98B2-42122467ED1A}">
          <p14:sldIdLst>
            <p14:sldId id="428"/>
          </p14:sldIdLst>
        </p14:section>
        <p14:section name="Embedded" id="{72CDD1F3-71C3-4B8E-8249-3F2AF9418EA0}">
          <p14:sldIdLst>
            <p14:sldId id="429"/>
            <p14:sldId id="440"/>
            <p14:sldId id="441"/>
            <p14:sldId id="425"/>
            <p14:sldId id="443"/>
            <p14:sldId id="442"/>
            <p14:sldId id="444"/>
            <p14:sldId id="445"/>
            <p14:sldId id="448"/>
          </p14:sldIdLst>
        </p14:section>
        <p14:section name="MINA Localization Improvement" id="{DBDA0A06-9FD0-48B1-B9D2-73EC7DFC9A8F}">
          <p14:sldIdLst>
            <p14:sldId id="450"/>
            <p14:sldId id="511"/>
          </p14:sldIdLst>
        </p14:section>
        <p14:section name="Samir localization improve ML" id="{C1709924-B4D8-4308-9A3A-7DF1BD953BB6}">
          <p14:sldIdLst>
            <p14:sldId id="451"/>
            <p14:sldId id="452"/>
            <p14:sldId id="453"/>
            <p14:sldId id="454"/>
          </p14:sldIdLst>
        </p14:section>
        <p14:section name="EMAD v2v vehicles id" id="{27E3937A-EF20-4E5C-97FD-959DF43D8E78}">
          <p14:sldIdLst>
            <p14:sldId id="455"/>
            <p14:sldId id="456"/>
            <p14:sldId id="457"/>
          </p14:sldIdLst>
        </p14:section>
        <p14:section name="Nabil Secure Channel" id="{8A869EA5-E131-44D8-B25A-6B49A9160605}">
          <p14:sldIdLst>
            <p14:sldId id="458"/>
            <p14:sldId id="459"/>
            <p14:sldId id="460"/>
            <p14:sldId id="461"/>
            <p14:sldId id="462"/>
            <p14:sldId id="463"/>
          </p14:sldIdLst>
        </p14:section>
        <p14:section name="Nabil Enc dec" id="{59AD8E12-E7C5-474A-AC28-5E75D79F228A}">
          <p14:sldIdLst>
            <p14:sldId id="464"/>
            <p14:sldId id="465"/>
            <p14:sldId id="466"/>
            <p14:sldId id="467"/>
            <p14:sldId id="468"/>
            <p14:sldId id="469"/>
            <p14:sldId id="470"/>
            <p14:sldId id="471"/>
          </p14:sldIdLst>
        </p14:section>
        <p14:section name="MINA SPI2Ether" id="{0ED2F522-A858-4533-80B2-E7D0A364513A}">
          <p14:sldIdLst>
            <p14:sldId id="472"/>
            <p14:sldId id="474"/>
            <p14:sldId id="512"/>
            <p14:sldId id="476"/>
            <p14:sldId id="477"/>
            <p14:sldId id="478"/>
            <p14:sldId id="513"/>
            <p14:sldId id="480"/>
            <p14:sldId id="481"/>
            <p14:sldId id="514"/>
            <p14:sldId id="483"/>
            <p14:sldId id="484"/>
            <p14:sldId id="485"/>
            <p14:sldId id="486"/>
          </p14:sldIdLst>
        </p14:section>
        <p14:section name="SAMIR DSRC" id="{D2FD79D7-CE45-4FFF-94EA-C9DB41071854}">
          <p14:sldIdLst>
            <p14:sldId id="489"/>
            <p14:sldId id="488"/>
            <p14:sldId id="490"/>
            <p14:sldId id="491"/>
            <p14:sldId id="492"/>
            <p14:sldId id="493"/>
            <p14:sldId id="494"/>
            <p14:sldId id="495"/>
            <p14:sldId id="496"/>
            <p14:sldId id="497"/>
            <p14:sldId id="498"/>
            <p14:sldId id="500"/>
            <p14:sldId id="499"/>
            <p14:sldId id="501"/>
          </p14:sldIdLst>
        </p14:section>
        <p14:section name="MINA SAMIR Abbas Yocto" id="{4286A6E3-59FC-45C4-8265-18C1F568FA7B}">
          <p14:sldIdLst>
            <p14:sldId id="502"/>
            <p14:sldId id="503"/>
            <p14:sldId id="504"/>
          </p14:sldIdLst>
        </p14:section>
        <p14:section name="EMAD STM32 + SPI2Ethernet" id="{4A8EC377-0C8F-45D0-9871-86242C409A72}">
          <p14:sldIdLst>
            <p14:sldId id="505"/>
            <p14:sldId id="507"/>
            <p14:sldId id="508"/>
            <p14:sldId id="509"/>
            <p14:sldId id="510"/>
          </p14:sldIdLst>
        </p14:section>
        <p14:section name="Toqa" id="{B8B821DA-C9C9-46AF-A30E-4305B746237F}">
          <p14:sldIdLst>
            <p14:sldId id="371"/>
            <p14:sldId id="386"/>
            <p14:sldId id="384"/>
            <p14:sldId id="387"/>
            <p14:sldId id="380"/>
            <p14:sldId id="389"/>
            <p14:sldId id="391"/>
            <p14:sldId id="395"/>
          </p14:sldIdLst>
        </p14:section>
        <p14:section name="Nada" id="{FCA17909-3B5A-494F-AB45-293DF2F85EF1}">
          <p14:sldIdLst>
            <p14:sldId id="396"/>
            <p14:sldId id="399"/>
          </p14:sldIdLst>
        </p14:section>
        <p14:section name="Wahdan" id="{3DC53751-28B3-4B4E-A857-47B6E5FDB790}">
          <p14:sldIdLst>
            <p14:sldId id="400"/>
          </p14:sldIdLst>
        </p14:section>
        <p14:section name="Ahmed Tarek soliman" id="{B4D4A112-5825-4D8B-B38B-AF15045D32D6}">
          <p14:sldIdLst>
            <p14:sldId id="397"/>
            <p14:sldId id="398"/>
          </p14:sldIdLst>
        </p14:section>
        <p14:section name="Ali" id="{DDB0BB8F-4E98-4683-8CF2-D21974553DF9}">
          <p14:sldIdLst>
            <p14:sldId id="390"/>
            <p14:sldId id="362"/>
            <p14:sldId id="393"/>
          </p14:sldIdLst>
        </p14:section>
        <p14:section name="Ahmed Tarek" id="{05DA1D43-4359-4555-9E24-00241C5F546C}">
          <p14:sldIdLst>
            <p14:sldId id="402"/>
            <p14:sldId id="375"/>
            <p14:sldId id="366"/>
            <p14:sldId id="363"/>
          </p14:sldIdLst>
        </p14:section>
        <p14:section name="Wahdan" id="{CA4098C1-A7C5-49B2-A6CA-1DFE7E945790}">
          <p14:sldIdLst>
            <p14:sldId id="369"/>
            <p14:sldId id="357"/>
            <p14:sldId id="372"/>
          </p14:sldIdLst>
        </p14:section>
        <p14:section name="Nada" id="{A75C9649-1F51-4CA4-88D3-9DFAFEDC6ED7}">
          <p14:sldIdLst>
            <p14:sldId id="405"/>
            <p14:sldId id="406"/>
            <p14:sldId id="407"/>
            <p14:sldId id="408"/>
            <p14:sldId id="409"/>
            <p14:sldId id="410"/>
          </p14:sldIdLst>
        </p14:section>
        <p14:section name="Wahdan" id="{2D6A56D5-1488-4FC6-B2E0-526B46DF473C}">
          <p14:sldIdLst>
            <p14:sldId id="411"/>
            <p14:sldId id="412"/>
            <p14:sldId id="404"/>
            <p14:sldId id="414"/>
            <p14:sldId id="422"/>
            <p14:sldId id="415"/>
            <p14:sldId id="419"/>
            <p14:sldId id="403"/>
            <p14:sldId id="420"/>
            <p14:sldId id="421"/>
            <p14:sldId id="4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a:srgbClr val="181A2A"/>
    <a:srgbClr val="2E3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theme" Target="theme/theme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tableStyles" Target="tableStyle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6C71A1-02B6-40C2-8E1A-821AAD3D2E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3E602B-A3C8-49B5-85A7-C0F7CD525D94}">
      <dgm:prSet custT="1"/>
      <dgm:spPr/>
      <dgm:t>
        <a:bodyPr/>
        <a:lstStyle/>
        <a:p>
          <a:pPr>
            <a:lnSpc>
              <a:spcPct val="100000"/>
            </a:lnSpc>
          </a:pPr>
          <a:r>
            <a:rPr lang="en-US" sz="1650" dirty="0"/>
            <a:t>By sending a request to the server to share access, containing vehicle and device IDs ,The server will check if it’s a primary device to create new device connection request record.</a:t>
          </a:r>
        </a:p>
      </dgm:t>
    </dgm:pt>
    <dgm:pt modelId="{19D60C00-C6C8-4D3E-BCD0-F6E8CCE5956B}" type="parTrans" cxnId="{20E0A12E-6CCC-466E-9348-4A566BD52403}">
      <dgm:prSet/>
      <dgm:spPr/>
      <dgm:t>
        <a:bodyPr/>
        <a:lstStyle/>
        <a:p>
          <a:endParaRPr lang="en-US"/>
        </a:p>
      </dgm:t>
    </dgm:pt>
    <dgm:pt modelId="{1CDA543C-F1A6-462E-B922-E9FE2AA54FAD}" type="sibTrans" cxnId="{20E0A12E-6CCC-466E-9348-4A566BD52403}">
      <dgm:prSet/>
      <dgm:spPr/>
      <dgm:t>
        <a:bodyPr/>
        <a:lstStyle/>
        <a:p>
          <a:endParaRPr lang="en-US"/>
        </a:p>
      </dgm:t>
    </dgm:pt>
    <dgm:pt modelId="{3C6FB23F-43CC-4112-994D-0F970FEAB72E}">
      <dgm:prSet custT="1"/>
      <dgm:spPr/>
      <dgm:t>
        <a:bodyPr/>
        <a:lstStyle/>
        <a:p>
          <a:pPr>
            <a:lnSpc>
              <a:spcPct val="100000"/>
            </a:lnSpc>
          </a:pPr>
          <a:r>
            <a:rPr lang="en-US" sz="1650" dirty="0"/>
            <a:t>Then reply with a randomly generated token that will be used for authentication otherwise it will return error 403 (Forbidden).</a:t>
          </a:r>
        </a:p>
      </dgm:t>
    </dgm:pt>
    <dgm:pt modelId="{A356F6AE-8E55-4B42-B336-5EC508CF1126}" type="parTrans" cxnId="{F9E2A963-5847-448D-85C3-76E6496A955A}">
      <dgm:prSet/>
      <dgm:spPr/>
      <dgm:t>
        <a:bodyPr/>
        <a:lstStyle/>
        <a:p>
          <a:endParaRPr lang="en-US"/>
        </a:p>
      </dgm:t>
    </dgm:pt>
    <dgm:pt modelId="{E38E291D-93AF-49ED-9793-38C4095C8210}" type="sibTrans" cxnId="{F9E2A963-5847-448D-85C3-76E6496A955A}">
      <dgm:prSet/>
      <dgm:spPr/>
      <dgm:t>
        <a:bodyPr/>
        <a:lstStyle/>
        <a:p>
          <a:endParaRPr lang="en-US"/>
        </a:p>
      </dgm:t>
    </dgm:pt>
    <dgm:pt modelId="{1F7629FD-3DB3-4EBF-82FE-6178E46890A5}">
      <dgm:prSet custT="1"/>
      <dgm:spPr/>
      <dgm:t>
        <a:bodyPr/>
        <a:lstStyle/>
        <a:p>
          <a:pPr>
            <a:lnSpc>
              <a:spcPct val="100000"/>
            </a:lnSpc>
          </a:pPr>
          <a:r>
            <a:rPr lang="en-US" sz="1650" b="0" i="0" dirty="0"/>
            <a:t>The new device will send the token with its info to the server in a POST request to be connected to the vehicle. The server will check if the device's token matches that of the request and return code 200 (successful request) If it's pending, then will create a new device record with user's account and prevent this device from sharing access.</a:t>
          </a:r>
          <a:endParaRPr lang="en-US" sz="1650" dirty="0"/>
        </a:p>
      </dgm:t>
    </dgm:pt>
    <dgm:pt modelId="{9F6867FE-6DAD-4E39-9054-D46D58EA66D4}" type="parTrans" cxnId="{40F5CD5A-4E99-4E06-AB4B-0626DF24800C}">
      <dgm:prSet/>
      <dgm:spPr/>
      <dgm:t>
        <a:bodyPr/>
        <a:lstStyle/>
        <a:p>
          <a:endParaRPr lang="en-US"/>
        </a:p>
      </dgm:t>
    </dgm:pt>
    <dgm:pt modelId="{32450590-278F-4A2C-9124-17521DD2109C}" type="sibTrans" cxnId="{40F5CD5A-4E99-4E06-AB4B-0626DF24800C}">
      <dgm:prSet/>
      <dgm:spPr/>
      <dgm:t>
        <a:bodyPr/>
        <a:lstStyle/>
        <a:p>
          <a:endParaRPr lang="en-US"/>
        </a:p>
      </dgm:t>
    </dgm:pt>
    <dgm:pt modelId="{3D10E412-DB2E-46B0-89C4-26C834A9EBA0}" type="pres">
      <dgm:prSet presAssocID="{2B6C71A1-02B6-40C2-8E1A-821AAD3D2EEA}" presName="root" presStyleCnt="0">
        <dgm:presLayoutVars>
          <dgm:dir/>
          <dgm:resizeHandles val="exact"/>
        </dgm:presLayoutVars>
      </dgm:prSet>
      <dgm:spPr/>
    </dgm:pt>
    <dgm:pt modelId="{B748C186-6203-4436-931F-833F4978E2C4}" type="pres">
      <dgm:prSet presAssocID="{E43E602B-A3C8-49B5-85A7-C0F7CD525D94}" presName="compNode" presStyleCnt="0"/>
      <dgm:spPr/>
    </dgm:pt>
    <dgm:pt modelId="{C0317B64-20EB-44A6-A8D3-26D367B8668F}" type="pres">
      <dgm:prSet presAssocID="{E43E602B-A3C8-49B5-85A7-C0F7CD525D94}" presName="bgRect" presStyleLbl="bgShp" presStyleIdx="0" presStyleCnt="3"/>
      <dgm:spPr/>
    </dgm:pt>
    <dgm:pt modelId="{2E76FF5E-8AA0-4406-9355-270FC7AB0AE0}" type="pres">
      <dgm:prSet presAssocID="{E43E602B-A3C8-49B5-85A7-C0F7CD525D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424F5462-EF47-43A1-B946-D33E0C835AA3}" type="pres">
      <dgm:prSet presAssocID="{E43E602B-A3C8-49B5-85A7-C0F7CD525D94}" presName="spaceRect" presStyleCnt="0"/>
      <dgm:spPr/>
    </dgm:pt>
    <dgm:pt modelId="{E34559A1-5D27-43E4-A615-9B11951DFEA7}" type="pres">
      <dgm:prSet presAssocID="{E43E602B-A3C8-49B5-85A7-C0F7CD525D94}" presName="parTx" presStyleLbl="revTx" presStyleIdx="0" presStyleCnt="3" custScaleX="104381" custLinFactNeighborX="-2145" custLinFactNeighborY="-7281">
        <dgm:presLayoutVars>
          <dgm:chMax val="0"/>
          <dgm:chPref val="0"/>
        </dgm:presLayoutVars>
      </dgm:prSet>
      <dgm:spPr/>
    </dgm:pt>
    <dgm:pt modelId="{CC01AE5A-CD8D-440C-A787-600B56FD62FD}" type="pres">
      <dgm:prSet presAssocID="{1CDA543C-F1A6-462E-B922-E9FE2AA54FAD}" presName="sibTrans" presStyleCnt="0"/>
      <dgm:spPr/>
    </dgm:pt>
    <dgm:pt modelId="{6BCD1D42-6F4E-4264-A249-19E8FCC150DB}" type="pres">
      <dgm:prSet presAssocID="{3C6FB23F-43CC-4112-994D-0F970FEAB72E}" presName="compNode" presStyleCnt="0"/>
      <dgm:spPr/>
    </dgm:pt>
    <dgm:pt modelId="{BBFFF43B-33B9-4F77-BE4A-7F0D0B9D31D3}" type="pres">
      <dgm:prSet presAssocID="{3C6FB23F-43CC-4112-994D-0F970FEAB72E}" presName="bgRect" presStyleLbl="bgShp" presStyleIdx="1" presStyleCnt="3"/>
      <dgm:spPr/>
    </dgm:pt>
    <dgm:pt modelId="{94757852-7680-41B0-B07F-1B010DA5EC27}" type="pres">
      <dgm:prSet presAssocID="{3C6FB23F-43CC-4112-994D-0F970FEAB7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FCDAA231-4B1E-4B37-8A47-808B53A7B889}" type="pres">
      <dgm:prSet presAssocID="{3C6FB23F-43CC-4112-994D-0F970FEAB72E}" presName="spaceRect" presStyleCnt="0"/>
      <dgm:spPr/>
    </dgm:pt>
    <dgm:pt modelId="{651F8403-55A0-4E22-A9A8-56BA886781E6}" type="pres">
      <dgm:prSet presAssocID="{3C6FB23F-43CC-4112-994D-0F970FEAB72E}" presName="parTx" presStyleLbl="revTx" presStyleIdx="1" presStyleCnt="3" custLinFactNeighborX="804" custLinFactNeighborY="-5388">
        <dgm:presLayoutVars>
          <dgm:chMax val="0"/>
          <dgm:chPref val="0"/>
        </dgm:presLayoutVars>
      </dgm:prSet>
      <dgm:spPr/>
    </dgm:pt>
    <dgm:pt modelId="{5F1D34A6-ED1C-4A38-B953-9E4E2B452A26}" type="pres">
      <dgm:prSet presAssocID="{E38E291D-93AF-49ED-9793-38C4095C8210}" presName="sibTrans" presStyleCnt="0"/>
      <dgm:spPr/>
    </dgm:pt>
    <dgm:pt modelId="{1C5DA877-64B1-4A26-BDDE-E1A749D4980B}" type="pres">
      <dgm:prSet presAssocID="{1F7629FD-3DB3-4EBF-82FE-6178E46890A5}" presName="compNode" presStyleCnt="0"/>
      <dgm:spPr/>
    </dgm:pt>
    <dgm:pt modelId="{1E660C87-168D-4E03-9A72-6E8BB33F6130}" type="pres">
      <dgm:prSet presAssocID="{1F7629FD-3DB3-4EBF-82FE-6178E46890A5}" presName="bgRect" presStyleLbl="bgShp" presStyleIdx="2" presStyleCnt="3" custScaleY="132750"/>
      <dgm:spPr/>
    </dgm:pt>
    <dgm:pt modelId="{39600017-EE25-4EAC-AA9F-8309E48A6D9A}" type="pres">
      <dgm:prSet presAssocID="{1F7629FD-3DB3-4EBF-82FE-6178E46890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itcoin"/>
        </a:ext>
      </dgm:extLst>
    </dgm:pt>
    <dgm:pt modelId="{45E5C302-2E25-4E10-B732-FE62B411B7F2}" type="pres">
      <dgm:prSet presAssocID="{1F7629FD-3DB3-4EBF-82FE-6178E46890A5}" presName="spaceRect" presStyleCnt="0"/>
      <dgm:spPr/>
    </dgm:pt>
    <dgm:pt modelId="{DE2AA5E7-ADEE-4281-9438-94B72D430FB3}" type="pres">
      <dgm:prSet presAssocID="{1F7629FD-3DB3-4EBF-82FE-6178E46890A5}" presName="parTx" presStyleLbl="revTx" presStyleIdx="2" presStyleCnt="3" custLinFactNeighborX="307" custLinFactNeighborY="-9045">
        <dgm:presLayoutVars>
          <dgm:chMax val="0"/>
          <dgm:chPref val="0"/>
        </dgm:presLayoutVars>
      </dgm:prSet>
      <dgm:spPr/>
    </dgm:pt>
  </dgm:ptLst>
  <dgm:cxnLst>
    <dgm:cxn modelId="{0B665E19-A3F6-4151-8DC8-4EB7EBD8B532}" type="presOf" srcId="{E43E602B-A3C8-49B5-85A7-C0F7CD525D94}" destId="{E34559A1-5D27-43E4-A615-9B11951DFEA7}" srcOrd="0" destOrd="0" presId="urn:microsoft.com/office/officeart/2018/2/layout/IconVerticalSolidList"/>
    <dgm:cxn modelId="{20E0A12E-6CCC-466E-9348-4A566BD52403}" srcId="{2B6C71A1-02B6-40C2-8E1A-821AAD3D2EEA}" destId="{E43E602B-A3C8-49B5-85A7-C0F7CD525D94}" srcOrd="0" destOrd="0" parTransId="{19D60C00-C6C8-4D3E-BCD0-F6E8CCE5956B}" sibTransId="{1CDA543C-F1A6-462E-B922-E9FE2AA54FAD}"/>
    <dgm:cxn modelId="{F9E2A963-5847-448D-85C3-76E6496A955A}" srcId="{2B6C71A1-02B6-40C2-8E1A-821AAD3D2EEA}" destId="{3C6FB23F-43CC-4112-994D-0F970FEAB72E}" srcOrd="1" destOrd="0" parTransId="{A356F6AE-8E55-4B42-B336-5EC508CF1126}" sibTransId="{E38E291D-93AF-49ED-9793-38C4095C8210}"/>
    <dgm:cxn modelId="{DFB85265-0685-4FC0-A1F7-C287428C87F2}" type="presOf" srcId="{3C6FB23F-43CC-4112-994D-0F970FEAB72E}" destId="{651F8403-55A0-4E22-A9A8-56BA886781E6}" srcOrd="0" destOrd="0" presId="urn:microsoft.com/office/officeart/2018/2/layout/IconVerticalSolidList"/>
    <dgm:cxn modelId="{40F5CD5A-4E99-4E06-AB4B-0626DF24800C}" srcId="{2B6C71A1-02B6-40C2-8E1A-821AAD3D2EEA}" destId="{1F7629FD-3DB3-4EBF-82FE-6178E46890A5}" srcOrd="2" destOrd="0" parTransId="{9F6867FE-6DAD-4E39-9054-D46D58EA66D4}" sibTransId="{32450590-278F-4A2C-9124-17521DD2109C}"/>
    <dgm:cxn modelId="{C0D28AAD-22C8-4D0C-A4CA-CD55F6A38E8F}" type="presOf" srcId="{2B6C71A1-02B6-40C2-8E1A-821AAD3D2EEA}" destId="{3D10E412-DB2E-46B0-89C4-26C834A9EBA0}" srcOrd="0" destOrd="0" presId="urn:microsoft.com/office/officeart/2018/2/layout/IconVerticalSolidList"/>
    <dgm:cxn modelId="{42FF6CB0-5FFF-40A0-9EE7-1C687DBBBF33}" type="presOf" srcId="{1F7629FD-3DB3-4EBF-82FE-6178E46890A5}" destId="{DE2AA5E7-ADEE-4281-9438-94B72D430FB3}" srcOrd="0" destOrd="0" presId="urn:microsoft.com/office/officeart/2018/2/layout/IconVerticalSolidList"/>
    <dgm:cxn modelId="{E6CBED52-74CC-420A-93CB-13D5E206D2C5}" type="presParOf" srcId="{3D10E412-DB2E-46B0-89C4-26C834A9EBA0}" destId="{B748C186-6203-4436-931F-833F4978E2C4}" srcOrd="0" destOrd="0" presId="urn:microsoft.com/office/officeart/2018/2/layout/IconVerticalSolidList"/>
    <dgm:cxn modelId="{F420E1FD-EFCB-4F3D-AFE1-AE10148AF89E}" type="presParOf" srcId="{B748C186-6203-4436-931F-833F4978E2C4}" destId="{C0317B64-20EB-44A6-A8D3-26D367B8668F}" srcOrd="0" destOrd="0" presId="urn:microsoft.com/office/officeart/2018/2/layout/IconVerticalSolidList"/>
    <dgm:cxn modelId="{29FC171E-4E6B-4D9B-8FB9-F638E9BFE8FC}" type="presParOf" srcId="{B748C186-6203-4436-931F-833F4978E2C4}" destId="{2E76FF5E-8AA0-4406-9355-270FC7AB0AE0}" srcOrd="1" destOrd="0" presId="urn:microsoft.com/office/officeart/2018/2/layout/IconVerticalSolidList"/>
    <dgm:cxn modelId="{E860394A-741C-44A1-AD45-DEF33FC617DE}" type="presParOf" srcId="{B748C186-6203-4436-931F-833F4978E2C4}" destId="{424F5462-EF47-43A1-B946-D33E0C835AA3}" srcOrd="2" destOrd="0" presId="urn:microsoft.com/office/officeart/2018/2/layout/IconVerticalSolidList"/>
    <dgm:cxn modelId="{628FC614-2EB0-4761-A66D-7B13746738F5}" type="presParOf" srcId="{B748C186-6203-4436-931F-833F4978E2C4}" destId="{E34559A1-5D27-43E4-A615-9B11951DFEA7}" srcOrd="3" destOrd="0" presId="urn:microsoft.com/office/officeart/2018/2/layout/IconVerticalSolidList"/>
    <dgm:cxn modelId="{E575C5EA-D3BA-43D8-B6AF-50458A90ED23}" type="presParOf" srcId="{3D10E412-DB2E-46B0-89C4-26C834A9EBA0}" destId="{CC01AE5A-CD8D-440C-A787-600B56FD62FD}" srcOrd="1" destOrd="0" presId="urn:microsoft.com/office/officeart/2018/2/layout/IconVerticalSolidList"/>
    <dgm:cxn modelId="{879C20BD-8833-4B8E-A019-4532115B11A0}" type="presParOf" srcId="{3D10E412-DB2E-46B0-89C4-26C834A9EBA0}" destId="{6BCD1D42-6F4E-4264-A249-19E8FCC150DB}" srcOrd="2" destOrd="0" presId="urn:microsoft.com/office/officeart/2018/2/layout/IconVerticalSolidList"/>
    <dgm:cxn modelId="{AE83D8A5-71A2-4C8F-B917-F1756FE14DA2}" type="presParOf" srcId="{6BCD1D42-6F4E-4264-A249-19E8FCC150DB}" destId="{BBFFF43B-33B9-4F77-BE4A-7F0D0B9D31D3}" srcOrd="0" destOrd="0" presId="urn:microsoft.com/office/officeart/2018/2/layout/IconVerticalSolidList"/>
    <dgm:cxn modelId="{7CE65C59-B86E-4FC8-8E54-20ECE9D2A543}" type="presParOf" srcId="{6BCD1D42-6F4E-4264-A249-19E8FCC150DB}" destId="{94757852-7680-41B0-B07F-1B010DA5EC27}" srcOrd="1" destOrd="0" presId="urn:microsoft.com/office/officeart/2018/2/layout/IconVerticalSolidList"/>
    <dgm:cxn modelId="{70512F96-7D1B-404A-89DB-1C706C62493B}" type="presParOf" srcId="{6BCD1D42-6F4E-4264-A249-19E8FCC150DB}" destId="{FCDAA231-4B1E-4B37-8A47-808B53A7B889}" srcOrd="2" destOrd="0" presId="urn:microsoft.com/office/officeart/2018/2/layout/IconVerticalSolidList"/>
    <dgm:cxn modelId="{D42DF076-5E59-4828-9B66-50CA35D27D97}" type="presParOf" srcId="{6BCD1D42-6F4E-4264-A249-19E8FCC150DB}" destId="{651F8403-55A0-4E22-A9A8-56BA886781E6}" srcOrd="3" destOrd="0" presId="urn:microsoft.com/office/officeart/2018/2/layout/IconVerticalSolidList"/>
    <dgm:cxn modelId="{AF3F453B-6BE1-41C9-9788-B4545F94B1BB}" type="presParOf" srcId="{3D10E412-DB2E-46B0-89C4-26C834A9EBA0}" destId="{5F1D34A6-ED1C-4A38-B953-9E4E2B452A26}" srcOrd="3" destOrd="0" presId="urn:microsoft.com/office/officeart/2018/2/layout/IconVerticalSolidList"/>
    <dgm:cxn modelId="{20878BD0-1308-487F-BACA-19FB0EF67B7D}" type="presParOf" srcId="{3D10E412-DB2E-46B0-89C4-26C834A9EBA0}" destId="{1C5DA877-64B1-4A26-BDDE-E1A749D4980B}" srcOrd="4" destOrd="0" presId="urn:microsoft.com/office/officeart/2018/2/layout/IconVerticalSolidList"/>
    <dgm:cxn modelId="{63450190-65EF-43DD-A316-1D05FEFE561E}" type="presParOf" srcId="{1C5DA877-64B1-4A26-BDDE-E1A749D4980B}" destId="{1E660C87-168D-4E03-9A72-6E8BB33F6130}" srcOrd="0" destOrd="0" presId="urn:microsoft.com/office/officeart/2018/2/layout/IconVerticalSolidList"/>
    <dgm:cxn modelId="{49226F6B-CB87-4FB3-BC42-70E0FD1B676B}" type="presParOf" srcId="{1C5DA877-64B1-4A26-BDDE-E1A749D4980B}" destId="{39600017-EE25-4EAC-AA9F-8309E48A6D9A}" srcOrd="1" destOrd="0" presId="urn:microsoft.com/office/officeart/2018/2/layout/IconVerticalSolidList"/>
    <dgm:cxn modelId="{6A206077-6851-4AEB-B8FF-86B8CACD00C0}" type="presParOf" srcId="{1C5DA877-64B1-4A26-BDDE-E1A749D4980B}" destId="{45E5C302-2E25-4E10-B732-FE62B411B7F2}" srcOrd="2" destOrd="0" presId="urn:microsoft.com/office/officeart/2018/2/layout/IconVerticalSolidList"/>
    <dgm:cxn modelId="{80363C33-7DD9-4450-B416-70359AF45210}" type="presParOf" srcId="{1C5DA877-64B1-4A26-BDDE-E1A749D4980B}" destId="{DE2AA5E7-ADEE-4281-9438-94B72D430F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17B64-20EB-44A6-A8D3-26D367B8668F}">
      <dsp:nvSpPr>
        <dsp:cNvPr id="0" name=""/>
        <dsp:cNvSpPr/>
      </dsp:nvSpPr>
      <dsp:spPr>
        <a:xfrm>
          <a:off x="-19443" y="138482"/>
          <a:ext cx="9099003" cy="1106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6FF5E-8AA0-4406-9355-270FC7AB0AE0}">
      <dsp:nvSpPr>
        <dsp:cNvPr id="0" name=""/>
        <dsp:cNvSpPr/>
      </dsp:nvSpPr>
      <dsp:spPr>
        <a:xfrm>
          <a:off x="315178" y="387374"/>
          <a:ext cx="608402" cy="608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559A1-5D27-43E4-A615-9B11951DFEA7}">
      <dsp:nvSpPr>
        <dsp:cNvPr id="0" name=""/>
        <dsp:cNvSpPr/>
      </dsp:nvSpPr>
      <dsp:spPr>
        <a:xfrm>
          <a:off x="924726" y="41070"/>
          <a:ext cx="8028731" cy="133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94" tIns="141594" rIns="141594" bIns="141594" numCol="1" spcCol="1270" anchor="ctr" anchorCtr="0">
          <a:noAutofit/>
        </a:bodyPr>
        <a:lstStyle/>
        <a:p>
          <a:pPr marL="0" lvl="0" indent="0" algn="l" defTabSz="733425">
            <a:lnSpc>
              <a:spcPct val="100000"/>
            </a:lnSpc>
            <a:spcBef>
              <a:spcPct val="0"/>
            </a:spcBef>
            <a:spcAft>
              <a:spcPct val="35000"/>
            </a:spcAft>
            <a:buNone/>
          </a:pPr>
          <a:r>
            <a:rPr lang="en-US" sz="1650" kern="1200" dirty="0"/>
            <a:t>By sending a request to the server to share access, containing vehicle and device IDs ,The server will check if it’s a primary device to create new device connection request record.</a:t>
          </a:r>
        </a:p>
      </dsp:txBody>
      <dsp:txXfrm>
        <a:off x="924726" y="41070"/>
        <a:ext cx="8028731" cy="1337898"/>
      </dsp:txXfrm>
    </dsp:sp>
    <dsp:sp modelId="{BBFFF43B-33B9-4F77-BE4A-7F0D0B9D31D3}">
      <dsp:nvSpPr>
        <dsp:cNvPr id="0" name=""/>
        <dsp:cNvSpPr/>
      </dsp:nvSpPr>
      <dsp:spPr>
        <a:xfrm>
          <a:off x="-19443" y="1791180"/>
          <a:ext cx="9099003" cy="1106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57852-7680-41B0-B07F-1B010DA5EC27}">
      <dsp:nvSpPr>
        <dsp:cNvPr id="0" name=""/>
        <dsp:cNvSpPr/>
      </dsp:nvSpPr>
      <dsp:spPr>
        <a:xfrm>
          <a:off x="315178" y="2040072"/>
          <a:ext cx="608402" cy="608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F8403-55A0-4E22-A9A8-56BA886781E6}">
      <dsp:nvSpPr>
        <dsp:cNvPr id="0" name=""/>
        <dsp:cNvSpPr/>
      </dsp:nvSpPr>
      <dsp:spPr>
        <a:xfrm>
          <a:off x="1320044" y="1719094"/>
          <a:ext cx="7691755" cy="133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94" tIns="141594" rIns="141594" bIns="141594" numCol="1" spcCol="1270" anchor="ctr" anchorCtr="0">
          <a:noAutofit/>
        </a:bodyPr>
        <a:lstStyle/>
        <a:p>
          <a:pPr marL="0" lvl="0" indent="0" algn="l" defTabSz="733425">
            <a:lnSpc>
              <a:spcPct val="100000"/>
            </a:lnSpc>
            <a:spcBef>
              <a:spcPct val="0"/>
            </a:spcBef>
            <a:spcAft>
              <a:spcPct val="35000"/>
            </a:spcAft>
            <a:buNone/>
          </a:pPr>
          <a:r>
            <a:rPr lang="en-US" sz="1650" kern="1200" dirty="0"/>
            <a:t>Then reply with a randomly generated token that will be used for authentication otherwise it will return error 403 (Forbidden).</a:t>
          </a:r>
        </a:p>
      </dsp:txBody>
      <dsp:txXfrm>
        <a:off x="1320044" y="1719094"/>
        <a:ext cx="7691755" cy="1337898"/>
      </dsp:txXfrm>
    </dsp:sp>
    <dsp:sp modelId="{1E660C87-168D-4E03-9A72-6E8BB33F6130}">
      <dsp:nvSpPr>
        <dsp:cNvPr id="0" name=""/>
        <dsp:cNvSpPr/>
      </dsp:nvSpPr>
      <dsp:spPr>
        <a:xfrm>
          <a:off x="-19443" y="3443878"/>
          <a:ext cx="9099003" cy="14684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00017-EE25-4EAC-AA9F-8309E48A6D9A}">
      <dsp:nvSpPr>
        <dsp:cNvPr id="0" name=""/>
        <dsp:cNvSpPr/>
      </dsp:nvSpPr>
      <dsp:spPr>
        <a:xfrm>
          <a:off x="315178" y="3873908"/>
          <a:ext cx="608402" cy="608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2AA5E7-ADEE-4281-9438-94B72D430FB3}">
      <dsp:nvSpPr>
        <dsp:cNvPr id="0" name=""/>
        <dsp:cNvSpPr/>
      </dsp:nvSpPr>
      <dsp:spPr>
        <a:xfrm>
          <a:off x="1281816" y="3504003"/>
          <a:ext cx="7691755" cy="133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94" tIns="141594" rIns="141594" bIns="141594" numCol="1" spcCol="1270" anchor="ctr" anchorCtr="0">
          <a:noAutofit/>
        </a:bodyPr>
        <a:lstStyle/>
        <a:p>
          <a:pPr marL="0" lvl="0" indent="0" algn="l" defTabSz="733425">
            <a:lnSpc>
              <a:spcPct val="100000"/>
            </a:lnSpc>
            <a:spcBef>
              <a:spcPct val="0"/>
            </a:spcBef>
            <a:spcAft>
              <a:spcPct val="35000"/>
            </a:spcAft>
            <a:buNone/>
          </a:pPr>
          <a:r>
            <a:rPr lang="en-US" sz="1650" b="0" i="0" kern="1200" dirty="0"/>
            <a:t>The new device will send the token with its info to the server in a POST request to be connected to the vehicle. The server will check if the device's token matches that of the request and return code 200 (successful request) If it's pending, then will create a new device record with user's account and prevent this device from sharing access.</a:t>
          </a:r>
          <a:endParaRPr lang="en-US" sz="1650" kern="1200" dirty="0"/>
        </a:p>
      </dsp:txBody>
      <dsp:txXfrm>
        <a:off x="1281816" y="3504003"/>
        <a:ext cx="7691755" cy="13378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9A1E9-FB01-49A4-B082-9E18E165A40E}" type="datetimeFigureOut">
              <a:rPr lang="id-ID" smtClean="0"/>
              <a:t>28/01/2023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BFDF2-4B65-4D6C-8B67-888C74168AE6}" type="slidenum">
              <a:rPr lang="id-ID" smtClean="0"/>
              <a:t>‹#›</a:t>
            </a:fld>
            <a:endParaRPr lang="id-ID"/>
          </a:p>
        </p:txBody>
      </p:sp>
    </p:spTree>
    <p:extLst>
      <p:ext uri="{BB962C8B-B14F-4D97-AF65-F5344CB8AC3E}">
        <p14:creationId xmlns:p14="http://schemas.microsoft.com/office/powerpoint/2010/main" val="286986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ABFDF2-4B65-4D6C-8B67-888C74168AE6}" type="slidenum">
              <a:rPr lang="id-ID" smtClean="0"/>
              <a:t>4</a:t>
            </a:fld>
            <a:endParaRPr lang="id-ID"/>
          </a:p>
        </p:txBody>
      </p:sp>
    </p:spTree>
    <p:extLst>
      <p:ext uri="{BB962C8B-B14F-4D97-AF65-F5344CB8AC3E}">
        <p14:creationId xmlns:p14="http://schemas.microsoft.com/office/powerpoint/2010/main" val="306279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ABFDF2-4B65-4D6C-8B67-888C74168AE6}" type="slidenum">
              <a:rPr lang="id-ID" smtClean="0"/>
              <a:t>5</a:t>
            </a:fld>
            <a:endParaRPr lang="id-ID"/>
          </a:p>
        </p:txBody>
      </p:sp>
    </p:spTree>
    <p:extLst>
      <p:ext uri="{BB962C8B-B14F-4D97-AF65-F5344CB8AC3E}">
        <p14:creationId xmlns:p14="http://schemas.microsoft.com/office/powerpoint/2010/main" val="214412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ABFDF2-4B65-4D6C-8B67-888C74168AE6}" type="slidenum">
              <a:rPr lang="id-ID" smtClean="0"/>
              <a:t>7</a:t>
            </a:fld>
            <a:endParaRPr lang="id-ID"/>
          </a:p>
        </p:txBody>
      </p:sp>
    </p:spTree>
    <p:extLst>
      <p:ext uri="{BB962C8B-B14F-4D97-AF65-F5344CB8AC3E}">
        <p14:creationId xmlns:p14="http://schemas.microsoft.com/office/powerpoint/2010/main" val="213489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ABFDF2-4B65-4D6C-8B67-888C74168AE6}" type="slidenum">
              <a:rPr lang="id-ID" smtClean="0"/>
              <a:t>40</a:t>
            </a:fld>
            <a:endParaRPr lang="id-ID"/>
          </a:p>
        </p:txBody>
      </p:sp>
    </p:spTree>
    <p:extLst>
      <p:ext uri="{BB962C8B-B14F-4D97-AF65-F5344CB8AC3E}">
        <p14:creationId xmlns:p14="http://schemas.microsoft.com/office/powerpoint/2010/main" val="1356095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E495CA15-F0A9-488F-901D-5CD9B115E208}"/>
              </a:ext>
            </a:extLst>
          </p:cNvPr>
          <p:cNvSpPr>
            <a:spLocks noGrp="1"/>
          </p:cNvSpPr>
          <p:nvPr>
            <p:ph type="pic" sz="quarter" idx="10"/>
          </p:nvPr>
        </p:nvSpPr>
        <p:spPr>
          <a:xfrm>
            <a:off x="0" y="0"/>
            <a:ext cx="12192000" cy="6858000"/>
          </a:xfrm>
          <a:prstGeom prst="rect">
            <a:avLst/>
          </a:prstGeom>
          <a:solidFill>
            <a:schemeClr val="bg1">
              <a:lumMod val="95000"/>
              <a:alpha val="40000"/>
            </a:schemeClr>
          </a:solidFill>
        </p:spPr>
        <p:txBody>
          <a:bodyPr/>
          <a:lstStyle>
            <a:lvl1pPr marL="0" indent="0" algn="ctr">
              <a:buNone/>
              <a:defRPr sz="16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7093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Titelfoli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49DB7B-B52C-4785-B262-7C8EF6C4BF89}"/>
              </a:ext>
            </a:extLst>
          </p:cNvPr>
          <p:cNvSpPr>
            <a:spLocks noGrp="1"/>
          </p:cNvSpPr>
          <p:nvPr>
            <p:ph type="pic" sz="quarter" idx="10"/>
          </p:nvPr>
        </p:nvSpPr>
        <p:spPr>
          <a:xfrm>
            <a:off x="1216742" y="1942926"/>
            <a:ext cx="3052916" cy="2609419"/>
          </a:xfrm>
          <a:custGeom>
            <a:avLst/>
            <a:gdLst>
              <a:gd name="connsiteX0" fmla="*/ 0 w 3052916"/>
              <a:gd name="connsiteY0" fmla="*/ 0 h 2609419"/>
              <a:gd name="connsiteX1" fmla="*/ 3052916 w 3052916"/>
              <a:gd name="connsiteY1" fmla="*/ 0 h 2609419"/>
              <a:gd name="connsiteX2" fmla="*/ 3052916 w 3052916"/>
              <a:gd name="connsiteY2" fmla="*/ 2609419 h 2609419"/>
              <a:gd name="connsiteX3" fmla="*/ 0 w 3052916"/>
              <a:gd name="connsiteY3" fmla="*/ 2609419 h 2609419"/>
            </a:gdLst>
            <a:ahLst/>
            <a:cxnLst>
              <a:cxn ang="0">
                <a:pos x="connsiteX0" y="connsiteY0"/>
              </a:cxn>
              <a:cxn ang="0">
                <a:pos x="connsiteX1" y="connsiteY1"/>
              </a:cxn>
              <a:cxn ang="0">
                <a:pos x="connsiteX2" y="connsiteY2"/>
              </a:cxn>
              <a:cxn ang="0">
                <a:pos x="connsiteX3" y="connsiteY3"/>
              </a:cxn>
            </a:cxnLst>
            <a:rect l="l" t="t" r="r" b="b"/>
            <a:pathLst>
              <a:path w="3052916" h="2609419">
                <a:moveTo>
                  <a:pt x="0" y="0"/>
                </a:moveTo>
                <a:lnTo>
                  <a:pt x="3052916" y="0"/>
                </a:lnTo>
                <a:lnTo>
                  <a:pt x="3052916" y="2609419"/>
                </a:lnTo>
                <a:lnTo>
                  <a:pt x="0" y="2609419"/>
                </a:lnTo>
                <a:close/>
              </a:path>
            </a:pathLst>
          </a:custGeom>
          <a:noFill/>
          <a:effectLst>
            <a:outerShdw blurRad="850900" dist="914400" dir="5400000" sx="78000" sy="78000" algn="t" rotWithShape="0">
              <a:prstClr val="black">
                <a:alpha val="20000"/>
              </a:prstClr>
            </a:outerShdw>
          </a:effectLst>
        </p:spPr>
        <p:txBody>
          <a:bodyPr wrap="square">
            <a:noAutofit/>
          </a:bodyPr>
          <a:lstStyle>
            <a:lvl1pPr marL="0" indent="0">
              <a:buNone/>
              <a:defRPr sz="2000"/>
            </a:lvl1pPr>
          </a:lstStyle>
          <a:p>
            <a:endParaRPr lang="en-US"/>
          </a:p>
        </p:txBody>
      </p:sp>
      <p:sp>
        <p:nvSpPr>
          <p:cNvPr id="10" name="Picture Placeholder 9">
            <a:extLst>
              <a:ext uri="{FF2B5EF4-FFF2-40B4-BE49-F238E27FC236}">
                <a16:creationId xmlns:a16="http://schemas.microsoft.com/office/drawing/2014/main" id="{4E568641-0D8D-4A22-AF84-7D209E8DAE0F}"/>
              </a:ext>
            </a:extLst>
          </p:cNvPr>
          <p:cNvSpPr>
            <a:spLocks noGrp="1"/>
          </p:cNvSpPr>
          <p:nvPr>
            <p:ph type="pic" sz="quarter" idx="11"/>
          </p:nvPr>
        </p:nvSpPr>
        <p:spPr>
          <a:xfrm>
            <a:off x="4569542" y="1942926"/>
            <a:ext cx="3052916" cy="2609419"/>
          </a:xfrm>
          <a:custGeom>
            <a:avLst/>
            <a:gdLst>
              <a:gd name="connsiteX0" fmla="*/ 0 w 3052916"/>
              <a:gd name="connsiteY0" fmla="*/ 0 h 2609419"/>
              <a:gd name="connsiteX1" fmla="*/ 3052916 w 3052916"/>
              <a:gd name="connsiteY1" fmla="*/ 0 h 2609419"/>
              <a:gd name="connsiteX2" fmla="*/ 3052916 w 3052916"/>
              <a:gd name="connsiteY2" fmla="*/ 2609419 h 2609419"/>
              <a:gd name="connsiteX3" fmla="*/ 0 w 3052916"/>
              <a:gd name="connsiteY3" fmla="*/ 2609419 h 2609419"/>
            </a:gdLst>
            <a:ahLst/>
            <a:cxnLst>
              <a:cxn ang="0">
                <a:pos x="connsiteX0" y="connsiteY0"/>
              </a:cxn>
              <a:cxn ang="0">
                <a:pos x="connsiteX1" y="connsiteY1"/>
              </a:cxn>
              <a:cxn ang="0">
                <a:pos x="connsiteX2" y="connsiteY2"/>
              </a:cxn>
              <a:cxn ang="0">
                <a:pos x="connsiteX3" y="connsiteY3"/>
              </a:cxn>
            </a:cxnLst>
            <a:rect l="l" t="t" r="r" b="b"/>
            <a:pathLst>
              <a:path w="3052916" h="2609419">
                <a:moveTo>
                  <a:pt x="0" y="0"/>
                </a:moveTo>
                <a:lnTo>
                  <a:pt x="3052916" y="0"/>
                </a:lnTo>
                <a:lnTo>
                  <a:pt x="3052916" y="2609419"/>
                </a:lnTo>
                <a:lnTo>
                  <a:pt x="0" y="2609419"/>
                </a:lnTo>
                <a:close/>
              </a:path>
            </a:pathLst>
          </a:custGeom>
          <a:noFill/>
          <a:effectLst>
            <a:outerShdw blurRad="850900" dist="914400" dir="5400000" sx="78000" sy="78000" algn="t" rotWithShape="0">
              <a:prstClr val="black">
                <a:alpha val="20000"/>
              </a:prstClr>
            </a:outerShdw>
          </a:effectLst>
        </p:spPr>
        <p:txBody>
          <a:bodyPr wrap="square">
            <a:noAutofit/>
          </a:bodyPr>
          <a:lstStyle>
            <a:lvl1pPr marL="0" indent="0">
              <a:buNone/>
              <a:defRPr sz="2000"/>
            </a:lvl1pPr>
          </a:lstStyle>
          <a:p>
            <a:endParaRPr lang="en-US"/>
          </a:p>
        </p:txBody>
      </p:sp>
      <p:sp>
        <p:nvSpPr>
          <p:cNvPr id="11" name="Picture Placeholder 10">
            <a:extLst>
              <a:ext uri="{FF2B5EF4-FFF2-40B4-BE49-F238E27FC236}">
                <a16:creationId xmlns:a16="http://schemas.microsoft.com/office/drawing/2014/main" id="{8E0E0774-0878-47D4-9F0C-4147C7A8CCA6}"/>
              </a:ext>
            </a:extLst>
          </p:cNvPr>
          <p:cNvSpPr>
            <a:spLocks noGrp="1"/>
          </p:cNvSpPr>
          <p:nvPr>
            <p:ph type="pic" sz="quarter" idx="12"/>
          </p:nvPr>
        </p:nvSpPr>
        <p:spPr>
          <a:xfrm>
            <a:off x="7922342" y="1942926"/>
            <a:ext cx="3052916" cy="2609419"/>
          </a:xfrm>
          <a:custGeom>
            <a:avLst/>
            <a:gdLst>
              <a:gd name="connsiteX0" fmla="*/ 0 w 3052916"/>
              <a:gd name="connsiteY0" fmla="*/ 0 h 2609419"/>
              <a:gd name="connsiteX1" fmla="*/ 3052916 w 3052916"/>
              <a:gd name="connsiteY1" fmla="*/ 0 h 2609419"/>
              <a:gd name="connsiteX2" fmla="*/ 3052916 w 3052916"/>
              <a:gd name="connsiteY2" fmla="*/ 2609419 h 2609419"/>
              <a:gd name="connsiteX3" fmla="*/ 0 w 3052916"/>
              <a:gd name="connsiteY3" fmla="*/ 2609419 h 2609419"/>
            </a:gdLst>
            <a:ahLst/>
            <a:cxnLst>
              <a:cxn ang="0">
                <a:pos x="connsiteX0" y="connsiteY0"/>
              </a:cxn>
              <a:cxn ang="0">
                <a:pos x="connsiteX1" y="connsiteY1"/>
              </a:cxn>
              <a:cxn ang="0">
                <a:pos x="connsiteX2" y="connsiteY2"/>
              </a:cxn>
              <a:cxn ang="0">
                <a:pos x="connsiteX3" y="connsiteY3"/>
              </a:cxn>
            </a:cxnLst>
            <a:rect l="l" t="t" r="r" b="b"/>
            <a:pathLst>
              <a:path w="3052916" h="2609419">
                <a:moveTo>
                  <a:pt x="0" y="0"/>
                </a:moveTo>
                <a:lnTo>
                  <a:pt x="3052916" y="0"/>
                </a:lnTo>
                <a:lnTo>
                  <a:pt x="3052916" y="2609419"/>
                </a:lnTo>
                <a:lnTo>
                  <a:pt x="0" y="2609419"/>
                </a:lnTo>
                <a:close/>
              </a:path>
            </a:pathLst>
          </a:custGeom>
          <a:noFill/>
          <a:effectLst>
            <a:outerShdw blurRad="850900" dist="914400" dir="5400000" sx="78000" sy="78000" algn="t" rotWithShape="0">
              <a:prstClr val="black">
                <a:alpha val="20000"/>
              </a:prstClr>
            </a:outerShdw>
          </a:effectLst>
        </p:spPr>
        <p:txBody>
          <a:bodyPr wrap="square">
            <a:noAutofit/>
          </a:bodyPr>
          <a:lstStyle>
            <a:lvl1pPr marL="0" indent="0">
              <a:buNone/>
              <a:defRPr sz="2000"/>
            </a:lvl1pPr>
          </a:lstStyle>
          <a:p>
            <a:endParaRPr lang="en-US"/>
          </a:p>
        </p:txBody>
      </p:sp>
    </p:spTree>
    <p:extLst>
      <p:ext uri="{BB962C8B-B14F-4D97-AF65-F5344CB8AC3E}">
        <p14:creationId xmlns:p14="http://schemas.microsoft.com/office/powerpoint/2010/main" val="129281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0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Titelfoli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D936DE7-3C09-4383-A543-09B0BFEB7593}"/>
              </a:ext>
            </a:extLst>
          </p:cNvPr>
          <p:cNvSpPr>
            <a:spLocks noGrp="1"/>
          </p:cNvSpPr>
          <p:nvPr>
            <p:ph type="pic" sz="quarter" idx="10"/>
          </p:nvPr>
        </p:nvSpPr>
        <p:spPr>
          <a:xfrm>
            <a:off x="0" y="1"/>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buNone/>
              <a:defRPr sz="2000"/>
            </a:lvl1pPr>
          </a:lstStyle>
          <a:p>
            <a:endParaRPr lang="en-US"/>
          </a:p>
        </p:txBody>
      </p:sp>
    </p:spTree>
    <p:extLst>
      <p:ext uri="{BB962C8B-B14F-4D97-AF65-F5344CB8AC3E}">
        <p14:creationId xmlns:p14="http://schemas.microsoft.com/office/powerpoint/2010/main" val="110053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Titelfoli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C4553D3-8226-4686-A5E1-B658C329C99F}"/>
              </a:ext>
            </a:extLst>
          </p:cNvPr>
          <p:cNvSpPr>
            <a:spLocks noGrp="1"/>
          </p:cNvSpPr>
          <p:nvPr>
            <p:ph type="pic" sz="quarter" idx="11"/>
          </p:nvPr>
        </p:nvSpPr>
        <p:spPr>
          <a:xfrm>
            <a:off x="1373443" y="0"/>
            <a:ext cx="10818557" cy="6858000"/>
          </a:xfrm>
          <a:custGeom>
            <a:avLst/>
            <a:gdLst>
              <a:gd name="connsiteX0" fmla="*/ 6909778 w 10818557"/>
              <a:gd name="connsiteY0" fmla="*/ 0 h 6858000"/>
              <a:gd name="connsiteX1" fmla="*/ 7765185 w 10818557"/>
              <a:gd name="connsiteY1" fmla="*/ 0 h 6858000"/>
              <a:gd name="connsiteX2" fmla="*/ 9963150 w 10818557"/>
              <a:gd name="connsiteY2" fmla="*/ 0 h 6858000"/>
              <a:gd name="connsiteX3" fmla="*/ 10818557 w 10818557"/>
              <a:gd name="connsiteY3" fmla="*/ 0 h 6858000"/>
              <a:gd name="connsiteX4" fmla="*/ 10818557 w 10818557"/>
              <a:gd name="connsiteY4" fmla="*/ 4102873 h 6858000"/>
              <a:gd name="connsiteX5" fmla="*/ 8042628 w 10818557"/>
              <a:gd name="connsiteY5" fmla="*/ 6858000 h 6858000"/>
              <a:gd name="connsiteX6" fmla="*/ 7187221 w 10818557"/>
              <a:gd name="connsiteY6" fmla="*/ 6858000 h 6858000"/>
              <a:gd name="connsiteX7" fmla="*/ 855407 w 10818557"/>
              <a:gd name="connsiteY7" fmla="*/ 6858000 h 6858000"/>
              <a:gd name="connsiteX8" fmla="*/ 0 w 1081855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8557" h="6858000">
                <a:moveTo>
                  <a:pt x="6909778" y="0"/>
                </a:moveTo>
                <a:lnTo>
                  <a:pt x="7765185" y="0"/>
                </a:lnTo>
                <a:lnTo>
                  <a:pt x="9963150" y="0"/>
                </a:lnTo>
                <a:lnTo>
                  <a:pt x="10818557" y="0"/>
                </a:lnTo>
                <a:lnTo>
                  <a:pt x="10818557" y="4102873"/>
                </a:lnTo>
                <a:lnTo>
                  <a:pt x="8042628" y="6858000"/>
                </a:lnTo>
                <a:lnTo>
                  <a:pt x="7187221" y="6858000"/>
                </a:lnTo>
                <a:lnTo>
                  <a:pt x="855407" y="6858000"/>
                </a:lnTo>
                <a:lnTo>
                  <a:pt x="0" y="6858000"/>
                </a:lnTo>
                <a:close/>
              </a:path>
            </a:pathLst>
          </a:custGeom>
        </p:spPr>
        <p:txBody>
          <a:bodyPr wrap="square">
            <a:noAutofit/>
          </a:bodyPr>
          <a:lstStyle>
            <a:lvl1pPr marL="0" indent="0">
              <a:buNone/>
              <a:defRPr sz="2000"/>
            </a:lvl1pPr>
          </a:lstStyle>
          <a:p>
            <a:endParaRPr lang="en-US"/>
          </a:p>
        </p:txBody>
      </p:sp>
    </p:spTree>
    <p:extLst>
      <p:ext uri="{BB962C8B-B14F-4D97-AF65-F5344CB8AC3E}">
        <p14:creationId xmlns:p14="http://schemas.microsoft.com/office/powerpoint/2010/main" val="205848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C341F25-97A7-4385-8385-D2C1AFB65634}"/>
              </a:ext>
            </a:extLst>
          </p:cNvPr>
          <p:cNvSpPr>
            <a:spLocks noGrp="1"/>
          </p:cNvSpPr>
          <p:nvPr>
            <p:ph type="pic" sz="quarter" idx="10"/>
          </p:nvPr>
        </p:nvSpPr>
        <p:spPr>
          <a:xfrm>
            <a:off x="5196115" y="1839805"/>
            <a:ext cx="6995887" cy="4557487"/>
          </a:xfrm>
          <a:custGeom>
            <a:avLst/>
            <a:gdLst>
              <a:gd name="connsiteX0" fmla="*/ 0 w 6995887"/>
              <a:gd name="connsiteY0" fmla="*/ 0 h 4557487"/>
              <a:gd name="connsiteX1" fmla="*/ 6995887 w 6995887"/>
              <a:gd name="connsiteY1" fmla="*/ 0 h 4557487"/>
              <a:gd name="connsiteX2" fmla="*/ 6995887 w 6995887"/>
              <a:gd name="connsiteY2" fmla="*/ 4557487 h 4557487"/>
              <a:gd name="connsiteX3" fmla="*/ 0 w 6995887"/>
              <a:gd name="connsiteY3" fmla="*/ 4557487 h 4557487"/>
            </a:gdLst>
            <a:ahLst/>
            <a:cxnLst>
              <a:cxn ang="0">
                <a:pos x="connsiteX0" y="connsiteY0"/>
              </a:cxn>
              <a:cxn ang="0">
                <a:pos x="connsiteX1" y="connsiteY1"/>
              </a:cxn>
              <a:cxn ang="0">
                <a:pos x="connsiteX2" y="connsiteY2"/>
              </a:cxn>
              <a:cxn ang="0">
                <a:pos x="connsiteX3" y="connsiteY3"/>
              </a:cxn>
            </a:cxnLst>
            <a:rect l="l" t="t" r="r" b="b"/>
            <a:pathLst>
              <a:path w="6995887" h="4557487">
                <a:moveTo>
                  <a:pt x="0" y="0"/>
                </a:moveTo>
                <a:lnTo>
                  <a:pt x="6995887" y="0"/>
                </a:lnTo>
                <a:lnTo>
                  <a:pt x="6995887" y="4557487"/>
                </a:lnTo>
                <a:lnTo>
                  <a:pt x="0" y="4557487"/>
                </a:lnTo>
                <a:close/>
              </a:path>
            </a:pathLst>
          </a:custGeom>
          <a:noFill/>
          <a:effectLst>
            <a:outerShdw blurRad="1270000" dist="901700" dir="5400000" sx="92000" sy="92000" algn="t" rotWithShape="0">
              <a:prstClr val="black">
                <a:alpha val="29000"/>
              </a:prstClr>
            </a:outerShdw>
          </a:effectLst>
        </p:spPr>
        <p:txBody>
          <a:bodyPr wrap="square">
            <a:noAutofit/>
          </a:bodyPr>
          <a:lstStyle>
            <a:lvl1pPr marL="0" indent="0">
              <a:buNone/>
              <a:defRPr sz="2000"/>
            </a:lvl1pPr>
          </a:lstStyle>
          <a:p>
            <a:endParaRPr lang="en-US"/>
          </a:p>
        </p:txBody>
      </p:sp>
      <p:sp>
        <p:nvSpPr>
          <p:cNvPr id="2" name="Right Triangle 1">
            <a:extLst>
              <a:ext uri="{FF2B5EF4-FFF2-40B4-BE49-F238E27FC236}">
                <a16:creationId xmlns:a16="http://schemas.microsoft.com/office/drawing/2014/main" id="{5D70F63F-089D-451D-954F-142A95B0FABC}"/>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9AEC68-D6AB-4C02-B5CC-4C72BEE4717B}"/>
              </a:ext>
            </a:extLst>
          </p:cNvPr>
          <p:cNvSpPr txBox="1"/>
          <p:nvPr userDrawn="1"/>
        </p:nvSpPr>
        <p:spPr>
          <a:xfrm rot="16200000">
            <a:off x="-58887" y="5923225"/>
            <a:ext cx="998746" cy="276999"/>
          </a:xfrm>
          <a:prstGeom prst="rect">
            <a:avLst/>
          </a:prstGeom>
          <a:noFill/>
        </p:spPr>
        <p:txBody>
          <a:bodyPr wrap="square" rtlCol="0">
            <a:spAutoFit/>
          </a:bodyPr>
          <a:lstStyle/>
          <a:p>
            <a:r>
              <a:rPr lang="en-US" sz="1200">
                <a:solidFill>
                  <a:schemeClr val="bg1"/>
                </a:solidFill>
                <a:latin typeface="Oswald" pitchFamily="2" charset="0"/>
              </a:rPr>
              <a:t>© 2020</a:t>
            </a:r>
          </a:p>
        </p:txBody>
      </p:sp>
    </p:spTree>
    <p:extLst>
      <p:ext uri="{BB962C8B-B14F-4D97-AF65-F5344CB8AC3E}">
        <p14:creationId xmlns:p14="http://schemas.microsoft.com/office/powerpoint/2010/main" val="121391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8155A4-7642-4353-8C17-9D31099FA8C4}"/>
              </a:ext>
            </a:extLst>
          </p:cNvPr>
          <p:cNvSpPr>
            <a:spLocks noGrp="1"/>
          </p:cNvSpPr>
          <p:nvPr>
            <p:ph type="pic" sz="quarter" idx="10"/>
          </p:nvPr>
        </p:nvSpPr>
        <p:spPr>
          <a:xfrm>
            <a:off x="0" y="3429000"/>
            <a:ext cx="12192000" cy="2721077"/>
          </a:xfrm>
          <a:custGeom>
            <a:avLst/>
            <a:gdLst>
              <a:gd name="connsiteX0" fmla="*/ 0 w 12192000"/>
              <a:gd name="connsiteY0" fmla="*/ 0 h 2721077"/>
              <a:gd name="connsiteX1" fmla="*/ 12192000 w 12192000"/>
              <a:gd name="connsiteY1" fmla="*/ 0 h 2721077"/>
              <a:gd name="connsiteX2" fmla="*/ 12192000 w 12192000"/>
              <a:gd name="connsiteY2" fmla="*/ 2721077 h 2721077"/>
              <a:gd name="connsiteX3" fmla="*/ 0 w 12192000"/>
              <a:gd name="connsiteY3" fmla="*/ 2721077 h 2721077"/>
            </a:gdLst>
            <a:ahLst/>
            <a:cxnLst>
              <a:cxn ang="0">
                <a:pos x="connsiteX0" y="connsiteY0"/>
              </a:cxn>
              <a:cxn ang="0">
                <a:pos x="connsiteX1" y="connsiteY1"/>
              </a:cxn>
              <a:cxn ang="0">
                <a:pos x="connsiteX2" y="connsiteY2"/>
              </a:cxn>
              <a:cxn ang="0">
                <a:pos x="connsiteX3" y="connsiteY3"/>
              </a:cxn>
            </a:cxnLst>
            <a:rect l="l" t="t" r="r" b="b"/>
            <a:pathLst>
              <a:path w="12192000" h="2721077">
                <a:moveTo>
                  <a:pt x="0" y="0"/>
                </a:moveTo>
                <a:lnTo>
                  <a:pt x="12192000" y="0"/>
                </a:lnTo>
                <a:lnTo>
                  <a:pt x="12192000" y="2721077"/>
                </a:lnTo>
                <a:lnTo>
                  <a:pt x="0" y="2721077"/>
                </a:lnTo>
                <a:close/>
              </a:path>
            </a:pathLst>
          </a:custGeom>
        </p:spPr>
        <p:txBody>
          <a:bodyPr wrap="square">
            <a:noAutofit/>
          </a:bodyPr>
          <a:lstStyle>
            <a:lvl1pPr marL="0" indent="0">
              <a:buNone/>
              <a:defRPr sz="2000"/>
            </a:lvl1pPr>
          </a:lstStyle>
          <a:p>
            <a:endParaRPr lang="en-US"/>
          </a:p>
        </p:txBody>
      </p:sp>
      <p:sp>
        <p:nvSpPr>
          <p:cNvPr id="2" name="Right Triangle 1">
            <a:extLst>
              <a:ext uri="{FF2B5EF4-FFF2-40B4-BE49-F238E27FC236}">
                <a16:creationId xmlns:a16="http://schemas.microsoft.com/office/drawing/2014/main" id="{FC846211-6A3A-4FA5-A581-0A6CD958431B}"/>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17807C41-B710-47C2-B8F9-E816DEEF16B2}"/>
              </a:ext>
            </a:extLst>
          </p:cNvPr>
          <p:cNvSpPr/>
          <p:nvPr userDrawn="1"/>
        </p:nvSpPr>
        <p:spPr>
          <a:xfrm flipH="1" flipV="1">
            <a:off x="11258546" y="-2"/>
            <a:ext cx="933452" cy="9334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092A51-703A-488D-971F-0C9AF0116A8F}"/>
              </a:ext>
            </a:extLst>
          </p:cNvPr>
          <p:cNvSpPr txBox="1"/>
          <p:nvPr userDrawn="1"/>
        </p:nvSpPr>
        <p:spPr>
          <a:xfrm rot="10800000" flipV="1">
            <a:off x="11607871" y="131403"/>
            <a:ext cx="539750" cy="338554"/>
          </a:xfrm>
          <a:prstGeom prst="rect">
            <a:avLst/>
          </a:prstGeom>
          <a:noFill/>
        </p:spPr>
        <p:txBody>
          <a:bodyPr wrap="square" rtlCol="0">
            <a:spAutoFit/>
          </a:bodyPr>
          <a:lstStyle/>
          <a:p>
            <a:pPr algn="ctr"/>
            <a:fld id="{260E2A6B-A809-4840-BF14-8648BC0BDF87}" type="slidenum">
              <a:rPr lang="id-ID" sz="1600" b="0" i="0" smtClean="0">
                <a:solidFill>
                  <a:schemeClr val="bg1"/>
                </a:solidFill>
                <a:latin typeface="Oswald" pitchFamily="2" charset="0"/>
                <a:ea typeface="Roboto Condensed" panose="02000000000000000000" pitchFamily="2" charset="0"/>
                <a:cs typeface="Segoe UI" panose="020B0502040204020203" pitchFamily="34" charset="0"/>
              </a:rPr>
              <a:pPr algn="ctr"/>
              <a:t>‹#›</a:t>
            </a:fld>
            <a:endParaRPr lang="id-ID" sz="6000" b="0" i="0">
              <a:solidFill>
                <a:schemeClr val="bg1"/>
              </a:solidFill>
              <a:latin typeface="Oswald" pitchFamily="2"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4672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Titelfoli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C2F8CDB-7FD6-4B3E-AFA0-D827F8418F47}"/>
              </a:ext>
            </a:extLst>
          </p:cNvPr>
          <p:cNvSpPr>
            <a:spLocks noGrp="1"/>
          </p:cNvSpPr>
          <p:nvPr>
            <p:ph type="pic" sz="quarter" idx="10"/>
          </p:nvPr>
        </p:nvSpPr>
        <p:spPr>
          <a:xfrm>
            <a:off x="6096000" y="1"/>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
        <p:nvSpPr>
          <p:cNvPr id="18" name="Picture Placeholder 17">
            <a:extLst>
              <a:ext uri="{FF2B5EF4-FFF2-40B4-BE49-F238E27FC236}">
                <a16:creationId xmlns:a16="http://schemas.microsoft.com/office/drawing/2014/main" id="{F4B64810-184F-4376-9ADF-D3964DC0F9DA}"/>
              </a:ext>
            </a:extLst>
          </p:cNvPr>
          <p:cNvSpPr>
            <a:spLocks noGrp="1"/>
          </p:cNvSpPr>
          <p:nvPr>
            <p:ph type="pic" sz="quarter" idx="11"/>
          </p:nvPr>
        </p:nvSpPr>
        <p:spPr>
          <a:xfrm>
            <a:off x="9144000" y="1"/>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
        <p:nvSpPr>
          <p:cNvPr id="19" name="Picture Placeholder 18">
            <a:extLst>
              <a:ext uri="{FF2B5EF4-FFF2-40B4-BE49-F238E27FC236}">
                <a16:creationId xmlns:a16="http://schemas.microsoft.com/office/drawing/2014/main" id="{683EB508-C2E6-42AB-9AB1-E7C3C6853C40}"/>
              </a:ext>
            </a:extLst>
          </p:cNvPr>
          <p:cNvSpPr>
            <a:spLocks noGrp="1"/>
          </p:cNvSpPr>
          <p:nvPr>
            <p:ph type="pic" sz="quarter" idx="12"/>
          </p:nvPr>
        </p:nvSpPr>
        <p:spPr>
          <a:xfrm>
            <a:off x="6096000" y="2286001"/>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
        <p:nvSpPr>
          <p:cNvPr id="20" name="Picture Placeholder 19">
            <a:extLst>
              <a:ext uri="{FF2B5EF4-FFF2-40B4-BE49-F238E27FC236}">
                <a16:creationId xmlns:a16="http://schemas.microsoft.com/office/drawing/2014/main" id="{A0F95549-75EA-4F1C-BD93-F8AAF7AE1E8F}"/>
              </a:ext>
            </a:extLst>
          </p:cNvPr>
          <p:cNvSpPr>
            <a:spLocks noGrp="1"/>
          </p:cNvSpPr>
          <p:nvPr>
            <p:ph type="pic" sz="quarter" idx="13"/>
          </p:nvPr>
        </p:nvSpPr>
        <p:spPr>
          <a:xfrm>
            <a:off x="9144000" y="2286001"/>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
        <p:nvSpPr>
          <p:cNvPr id="21" name="Picture Placeholder 20">
            <a:extLst>
              <a:ext uri="{FF2B5EF4-FFF2-40B4-BE49-F238E27FC236}">
                <a16:creationId xmlns:a16="http://schemas.microsoft.com/office/drawing/2014/main" id="{19056A79-4D27-4970-B40A-22487B67DAE1}"/>
              </a:ext>
            </a:extLst>
          </p:cNvPr>
          <p:cNvSpPr>
            <a:spLocks noGrp="1"/>
          </p:cNvSpPr>
          <p:nvPr>
            <p:ph type="pic" sz="quarter" idx="14"/>
          </p:nvPr>
        </p:nvSpPr>
        <p:spPr>
          <a:xfrm>
            <a:off x="6096000" y="4567519"/>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
        <p:nvSpPr>
          <p:cNvPr id="22" name="Picture Placeholder 21">
            <a:extLst>
              <a:ext uri="{FF2B5EF4-FFF2-40B4-BE49-F238E27FC236}">
                <a16:creationId xmlns:a16="http://schemas.microsoft.com/office/drawing/2014/main" id="{BBC1A91B-C886-4B82-86E9-0E16EACC8A35}"/>
              </a:ext>
            </a:extLst>
          </p:cNvPr>
          <p:cNvSpPr>
            <a:spLocks noGrp="1"/>
          </p:cNvSpPr>
          <p:nvPr>
            <p:ph type="pic" sz="quarter" idx="15"/>
          </p:nvPr>
        </p:nvSpPr>
        <p:spPr>
          <a:xfrm>
            <a:off x="9144000" y="4572001"/>
            <a:ext cx="3048000" cy="2286000"/>
          </a:xfrm>
          <a:custGeom>
            <a:avLst/>
            <a:gdLst>
              <a:gd name="connsiteX0" fmla="*/ 0 w 3048000"/>
              <a:gd name="connsiteY0" fmla="*/ 0 h 2286000"/>
              <a:gd name="connsiteX1" fmla="*/ 3048000 w 3048000"/>
              <a:gd name="connsiteY1" fmla="*/ 0 h 2286000"/>
              <a:gd name="connsiteX2" fmla="*/ 3048000 w 3048000"/>
              <a:gd name="connsiteY2" fmla="*/ 2286000 h 2286000"/>
              <a:gd name="connsiteX3" fmla="*/ 0 w 3048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048000" h="2286000">
                <a:moveTo>
                  <a:pt x="0" y="0"/>
                </a:moveTo>
                <a:lnTo>
                  <a:pt x="3048000" y="0"/>
                </a:lnTo>
                <a:lnTo>
                  <a:pt x="3048000" y="2286000"/>
                </a:lnTo>
                <a:lnTo>
                  <a:pt x="0" y="2286000"/>
                </a:lnTo>
                <a:close/>
              </a:path>
            </a:pathLst>
          </a:custGeom>
        </p:spPr>
        <p:txBody>
          <a:bodyPr wrap="square">
            <a:noAutofit/>
          </a:bodyPr>
          <a:lstStyle>
            <a:lvl1pPr marL="0" indent="0">
              <a:buNone/>
              <a:defRPr sz="2400"/>
            </a:lvl1pPr>
          </a:lstStyle>
          <a:p>
            <a:endParaRPr lang="en-US"/>
          </a:p>
        </p:txBody>
      </p:sp>
    </p:spTree>
    <p:extLst>
      <p:ext uri="{BB962C8B-B14F-4D97-AF65-F5344CB8AC3E}">
        <p14:creationId xmlns:p14="http://schemas.microsoft.com/office/powerpoint/2010/main" val="17286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7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1000"/>
                                  </p:stCondLst>
                                  <p:endCondLst>
                                    <p:cond evt="begin" delay="0">
                                      <p:tn val="13"/>
                                    </p:cond>
                                  </p:end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1+#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nodePh="1">
                                  <p:stCondLst>
                                    <p:cond delay="125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nodePh="1">
                                  <p:stCondLst>
                                    <p:cond delay="150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nodePh="1">
                                  <p:stCondLst>
                                    <p:cond delay="1750"/>
                                  </p:stCondLst>
                                  <p:endCondLst>
                                    <p:cond evt="begin" delay="0">
                                      <p:tn val="25"/>
                                    </p:cond>
                                  </p:end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1+#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2_Titelfolie">
    <p:bg>
      <p:bgPr>
        <a:gradFill>
          <a:gsLst>
            <a:gs pos="0">
              <a:schemeClr val="accent1"/>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B399ACB-653D-42D8-81D7-1332573165F6}"/>
              </a:ext>
            </a:extLst>
          </p:cNvPr>
          <p:cNvSpPr>
            <a:spLocks noGrp="1"/>
          </p:cNvSpPr>
          <p:nvPr>
            <p:ph type="pic" sz="quarter" idx="10" hasCustomPrompt="1"/>
          </p:nvPr>
        </p:nvSpPr>
        <p:spPr>
          <a:xfrm>
            <a:off x="0" y="0"/>
            <a:ext cx="3048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Image Placeholder</a:t>
            </a:r>
          </a:p>
          <a:p>
            <a:endParaRPr lang="en-US"/>
          </a:p>
        </p:txBody>
      </p:sp>
      <p:sp>
        <p:nvSpPr>
          <p:cNvPr id="3" name="Picture Placeholder 2">
            <a:extLst>
              <a:ext uri="{FF2B5EF4-FFF2-40B4-BE49-F238E27FC236}">
                <a16:creationId xmlns:a16="http://schemas.microsoft.com/office/drawing/2014/main" id="{191D7265-446F-4FCA-8C2E-0BAC26D492CA}"/>
              </a:ext>
            </a:extLst>
          </p:cNvPr>
          <p:cNvSpPr>
            <a:spLocks noGrp="1"/>
          </p:cNvSpPr>
          <p:nvPr>
            <p:ph type="pic" sz="quarter" idx="11" hasCustomPrompt="1"/>
          </p:nvPr>
        </p:nvSpPr>
        <p:spPr>
          <a:xfrm>
            <a:off x="3048000" y="3"/>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Image Placeholder</a:t>
            </a:r>
          </a:p>
          <a:p>
            <a:endParaRPr lang="en-US"/>
          </a:p>
        </p:txBody>
      </p:sp>
      <p:sp>
        <p:nvSpPr>
          <p:cNvPr id="4" name="Picture Placeholder 2">
            <a:extLst>
              <a:ext uri="{FF2B5EF4-FFF2-40B4-BE49-F238E27FC236}">
                <a16:creationId xmlns:a16="http://schemas.microsoft.com/office/drawing/2014/main" id="{EA2935B9-5928-4440-950D-C3147B69C7A5}"/>
              </a:ext>
            </a:extLst>
          </p:cNvPr>
          <p:cNvSpPr>
            <a:spLocks noGrp="1"/>
          </p:cNvSpPr>
          <p:nvPr>
            <p:ph type="pic" sz="quarter" idx="13" hasCustomPrompt="1"/>
          </p:nvPr>
        </p:nvSpPr>
        <p:spPr>
          <a:xfrm>
            <a:off x="9144000" y="9"/>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Image Placeholder</a:t>
            </a:r>
          </a:p>
          <a:p>
            <a:endParaRPr lang="en-US"/>
          </a:p>
        </p:txBody>
      </p:sp>
    </p:spTree>
    <p:extLst>
      <p:ext uri="{BB962C8B-B14F-4D97-AF65-F5344CB8AC3E}">
        <p14:creationId xmlns:p14="http://schemas.microsoft.com/office/powerpoint/2010/main" val="421960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_Titelfoli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DFDA2D8-E32E-47F1-8D55-ABFED2E6B59D}"/>
              </a:ext>
            </a:extLst>
          </p:cNvPr>
          <p:cNvSpPr>
            <a:spLocks noGrp="1"/>
          </p:cNvSpPr>
          <p:nvPr>
            <p:ph type="pic" sz="quarter" idx="11"/>
          </p:nvPr>
        </p:nvSpPr>
        <p:spPr>
          <a:xfrm>
            <a:off x="1" y="550637"/>
            <a:ext cx="8822213" cy="5079999"/>
          </a:xfrm>
          <a:custGeom>
            <a:avLst/>
            <a:gdLst>
              <a:gd name="connsiteX0" fmla="*/ 4396909 w 8822213"/>
              <a:gd name="connsiteY0" fmla="*/ 681302 h 5079999"/>
              <a:gd name="connsiteX1" fmla="*/ 6321901 w 8822213"/>
              <a:gd name="connsiteY1" fmla="*/ 681302 h 5079999"/>
              <a:gd name="connsiteX2" fmla="*/ 1916740 w 8822213"/>
              <a:gd name="connsiteY2" fmla="*/ 5079999 h 5079999"/>
              <a:gd name="connsiteX3" fmla="*/ 0 w 8822213"/>
              <a:gd name="connsiteY3" fmla="*/ 5079999 h 5079999"/>
              <a:gd name="connsiteX4" fmla="*/ 0 w 8822213"/>
              <a:gd name="connsiteY4" fmla="*/ 5071758 h 5079999"/>
              <a:gd name="connsiteX5" fmla="*/ 6897221 w 8822213"/>
              <a:gd name="connsiteY5" fmla="*/ 297656 h 5079999"/>
              <a:gd name="connsiteX6" fmla="*/ 8822213 w 8822213"/>
              <a:gd name="connsiteY6" fmla="*/ 297656 h 5079999"/>
              <a:gd name="connsiteX7" fmla="*/ 4417051 w 8822213"/>
              <a:gd name="connsiteY7" fmla="*/ 4696353 h 5079999"/>
              <a:gd name="connsiteX8" fmla="*/ 2492059 w 8822213"/>
              <a:gd name="connsiteY8" fmla="*/ 4696353 h 5079999"/>
              <a:gd name="connsiteX9" fmla="*/ 3000310 w 8822213"/>
              <a:gd name="connsiteY9" fmla="*/ 0 h 5079999"/>
              <a:gd name="connsiteX10" fmla="*/ 4879923 w 8822213"/>
              <a:gd name="connsiteY10" fmla="*/ 0 h 5079999"/>
              <a:gd name="connsiteX11" fmla="*/ 1104069 w 8822213"/>
              <a:gd name="connsiteY11" fmla="*/ 3770312 h 5079999"/>
              <a:gd name="connsiteX12" fmla="*/ 0 w 8822213"/>
              <a:gd name="connsiteY12" fmla="*/ 3770312 h 5079999"/>
              <a:gd name="connsiteX13" fmla="*/ 0 w 8822213"/>
              <a:gd name="connsiteY13" fmla="*/ 2995906 h 507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2213" h="5079999">
                <a:moveTo>
                  <a:pt x="4396909" y="681302"/>
                </a:moveTo>
                <a:lnTo>
                  <a:pt x="6321901" y="681302"/>
                </a:lnTo>
                <a:lnTo>
                  <a:pt x="1916740" y="5079999"/>
                </a:lnTo>
                <a:lnTo>
                  <a:pt x="0" y="5079999"/>
                </a:lnTo>
                <a:lnTo>
                  <a:pt x="0" y="5071758"/>
                </a:lnTo>
                <a:close/>
                <a:moveTo>
                  <a:pt x="6897221" y="297656"/>
                </a:moveTo>
                <a:lnTo>
                  <a:pt x="8822213" y="297656"/>
                </a:lnTo>
                <a:lnTo>
                  <a:pt x="4417051" y="4696353"/>
                </a:lnTo>
                <a:lnTo>
                  <a:pt x="2492059" y="4696353"/>
                </a:lnTo>
                <a:close/>
                <a:moveTo>
                  <a:pt x="3000310" y="0"/>
                </a:moveTo>
                <a:lnTo>
                  <a:pt x="4879923" y="0"/>
                </a:lnTo>
                <a:lnTo>
                  <a:pt x="1104069" y="3770312"/>
                </a:lnTo>
                <a:lnTo>
                  <a:pt x="0" y="3770312"/>
                </a:lnTo>
                <a:lnTo>
                  <a:pt x="0" y="2995906"/>
                </a:lnTo>
                <a:close/>
              </a:path>
            </a:pathLst>
          </a:custGeom>
          <a:solidFill>
            <a:schemeClr val="accent2">
              <a:alpha val="40000"/>
            </a:schemeClr>
          </a:solidFill>
          <a:effectLst>
            <a:outerShdw blurRad="698500" dist="393700" dir="5400000" sx="92000" sy="92000" algn="t" rotWithShape="0">
              <a:prstClr val="black">
                <a:alpha val="16000"/>
              </a:prstClr>
            </a:outerShdw>
          </a:effectLst>
        </p:spPr>
        <p:txBody>
          <a:bodyPr wrap="square">
            <a:noAutofit/>
          </a:bodyPr>
          <a:lstStyle>
            <a:lvl1pPr marL="0" indent="0">
              <a:buNone/>
              <a:defRPr sz="2000">
                <a:solidFill>
                  <a:schemeClr val="bg1"/>
                </a:solidFill>
              </a:defRPr>
            </a:lvl1pPr>
          </a:lstStyle>
          <a:p>
            <a:endParaRPr lang="en-US"/>
          </a:p>
        </p:txBody>
      </p:sp>
    </p:spTree>
    <p:extLst>
      <p:ext uri="{BB962C8B-B14F-4D97-AF65-F5344CB8AC3E}">
        <p14:creationId xmlns:p14="http://schemas.microsoft.com/office/powerpoint/2010/main" val="917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4_Titelfoli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44BFE8B-94D6-4854-B621-956B60850675}"/>
              </a:ext>
            </a:extLst>
          </p:cNvPr>
          <p:cNvSpPr>
            <a:spLocks noGrp="1"/>
          </p:cNvSpPr>
          <p:nvPr>
            <p:ph type="pic" sz="quarter" idx="12"/>
          </p:nvPr>
        </p:nvSpPr>
        <p:spPr>
          <a:xfrm>
            <a:off x="8078369" y="3514804"/>
            <a:ext cx="8177332" cy="3343197"/>
          </a:xfrm>
          <a:custGeom>
            <a:avLst/>
            <a:gdLst>
              <a:gd name="connsiteX0" fmla="*/ 0 w 8177332"/>
              <a:gd name="connsiteY0" fmla="*/ 0 h 3343197"/>
              <a:gd name="connsiteX1" fmla="*/ 4810198 w 8177332"/>
              <a:gd name="connsiteY1" fmla="*/ 0 h 3343197"/>
              <a:gd name="connsiteX2" fmla="*/ 8177332 w 8177332"/>
              <a:gd name="connsiteY2" fmla="*/ 3343197 h 3343197"/>
              <a:gd name="connsiteX3" fmla="*/ 3367134 w 8177332"/>
              <a:gd name="connsiteY3" fmla="*/ 3343197 h 3343197"/>
            </a:gdLst>
            <a:ahLst/>
            <a:cxnLst>
              <a:cxn ang="0">
                <a:pos x="connsiteX0" y="connsiteY0"/>
              </a:cxn>
              <a:cxn ang="0">
                <a:pos x="connsiteX1" y="connsiteY1"/>
              </a:cxn>
              <a:cxn ang="0">
                <a:pos x="connsiteX2" y="connsiteY2"/>
              </a:cxn>
              <a:cxn ang="0">
                <a:pos x="connsiteX3" y="connsiteY3"/>
              </a:cxn>
            </a:cxnLst>
            <a:rect l="l" t="t" r="r" b="b"/>
            <a:pathLst>
              <a:path w="8177332" h="3343197">
                <a:moveTo>
                  <a:pt x="0" y="0"/>
                </a:moveTo>
                <a:lnTo>
                  <a:pt x="4810198" y="0"/>
                </a:lnTo>
                <a:lnTo>
                  <a:pt x="8177332" y="3343197"/>
                </a:lnTo>
                <a:lnTo>
                  <a:pt x="3367134" y="3343197"/>
                </a:lnTo>
                <a:close/>
              </a:path>
            </a:pathLst>
          </a:custGeom>
        </p:spPr>
        <p:txBody>
          <a:bodyPr wrap="square">
            <a:noAutofit/>
          </a:bodyPr>
          <a:lstStyle>
            <a:lvl1pPr marL="0" indent="0">
              <a:buNone/>
              <a:defRPr sz="2000"/>
            </a:lvl1pPr>
          </a:lstStyle>
          <a:p>
            <a:endParaRPr lang="en-US"/>
          </a:p>
        </p:txBody>
      </p:sp>
      <p:sp>
        <p:nvSpPr>
          <p:cNvPr id="10" name="Picture Placeholder 9">
            <a:extLst>
              <a:ext uri="{FF2B5EF4-FFF2-40B4-BE49-F238E27FC236}">
                <a16:creationId xmlns:a16="http://schemas.microsoft.com/office/drawing/2014/main" id="{1818E9D9-1F2C-49BD-83FF-E09E41BD0CE0}"/>
              </a:ext>
            </a:extLst>
          </p:cNvPr>
          <p:cNvSpPr>
            <a:spLocks noGrp="1"/>
          </p:cNvSpPr>
          <p:nvPr>
            <p:ph type="pic" sz="quarter" idx="11"/>
          </p:nvPr>
        </p:nvSpPr>
        <p:spPr>
          <a:xfrm>
            <a:off x="5684185" y="1"/>
            <a:ext cx="8177332" cy="3343197"/>
          </a:xfrm>
          <a:custGeom>
            <a:avLst/>
            <a:gdLst>
              <a:gd name="connsiteX0" fmla="*/ 0 w 8177332"/>
              <a:gd name="connsiteY0" fmla="*/ 0 h 3343197"/>
              <a:gd name="connsiteX1" fmla="*/ 4810198 w 8177332"/>
              <a:gd name="connsiteY1" fmla="*/ 0 h 3343197"/>
              <a:gd name="connsiteX2" fmla="*/ 8177332 w 8177332"/>
              <a:gd name="connsiteY2" fmla="*/ 3343197 h 3343197"/>
              <a:gd name="connsiteX3" fmla="*/ 3367134 w 8177332"/>
              <a:gd name="connsiteY3" fmla="*/ 3343197 h 3343197"/>
            </a:gdLst>
            <a:ahLst/>
            <a:cxnLst>
              <a:cxn ang="0">
                <a:pos x="connsiteX0" y="connsiteY0"/>
              </a:cxn>
              <a:cxn ang="0">
                <a:pos x="connsiteX1" y="connsiteY1"/>
              </a:cxn>
              <a:cxn ang="0">
                <a:pos x="connsiteX2" y="connsiteY2"/>
              </a:cxn>
              <a:cxn ang="0">
                <a:pos x="connsiteX3" y="connsiteY3"/>
              </a:cxn>
            </a:cxnLst>
            <a:rect l="l" t="t" r="r" b="b"/>
            <a:pathLst>
              <a:path w="8177332" h="3343197">
                <a:moveTo>
                  <a:pt x="0" y="0"/>
                </a:moveTo>
                <a:lnTo>
                  <a:pt x="4810198" y="0"/>
                </a:lnTo>
                <a:lnTo>
                  <a:pt x="8177332" y="3343197"/>
                </a:lnTo>
                <a:lnTo>
                  <a:pt x="3367134" y="3343197"/>
                </a:lnTo>
                <a:close/>
              </a:path>
            </a:pathLst>
          </a:custGeom>
        </p:spPr>
        <p:txBody>
          <a:bodyPr wrap="square">
            <a:noAutofit/>
          </a:bodyPr>
          <a:lstStyle>
            <a:lvl1pPr marL="0" indent="0">
              <a:buNone/>
              <a:defRPr sz="2000"/>
            </a:lvl1pPr>
          </a:lstStyle>
          <a:p>
            <a:endParaRPr lang="en-US"/>
          </a:p>
        </p:txBody>
      </p:sp>
      <p:sp>
        <p:nvSpPr>
          <p:cNvPr id="7" name="Picture Placeholder 6">
            <a:extLst>
              <a:ext uri="{FF2B5EF4-FFF2-40B4-BE49-F238E27FC236}">
                <a16:creationId xmlns:a16="http://schemas.microsoft.com/office/drawing/2014/main" id="{B6D39EBC-15E4-4312-B8E1-73BEA9EEBCA3}"/>
              </a:ext>
            </a:extLst>
          </p:cNvPr>
          <p:cNvSpPr>
            <a:spLocks noGrp="1"/>
          </p:cNvSpPr>
          <p:nvPr>
            <p:ph type="pic" sz="quarter" idx="10"/>
          </p:nvPr>
        </p:nvSpPr>
        <p:spPr>
          <a:xfrm>
            <a:off x="575169" y="1"/>
            <a:ext cx="8177332" cy="3343197"/>
          </a:xfrm>
          <a:custGeom>
            <a:avLst/>
            <a:gdLst>
              <a:gd name="connsiteX0" fmla="*/ 0 w 8177332"/>
              <a:gd name="connsiteY0" fmla="*/ 0 h 3343197"/>
              <a:gd name="connsiteX1" fmla="*/ 4810198 w 8177332"/>
              <a:gd name="connsiteY1" fmla="*/ 0 h 3343197"/>
              <a:gd name="connsiteX2" fmla="*/ 8177332 w 8177332"/>
              <a:gd name="connsiteY2" fmla="*/ 3343197 h 3343197"/>
              <a:gd name="connsiteX3" fmla="*/ 3367134 w 8177332"/>
              <a:gd name="connsiteY3" fmla="*/ 3343197 h 3343197"/>
            </a:gdLst>
            <a:ahLst/>
            <a:cxnLst>
              <a:cxn ang="0">
                <a:pos x="connsiteX0" y="connsiteY0"/>
              </a:cxn>
              <a:cxn ang="0">
                <a:pos x="connsiteX1" y="connsiteY1"/>
              </a:cxn>
              <a:cxn ang="0">
                <a:pos x="connsiteX2" y="connsiteY2"/>
              </a:cxn>
              <a:cxn ang="0">
                <a:pos x="connsiteX3" y="connsiteY3"/>
              </a:cxn>
            </a:cxnLst>
            <a:rect l="l" t="t" r="r" b="b"/>
            <a:pathLst>
              <a:path w="8177332" h="3343197">
                <a:moveTo>
                  <a:pt x="0" y="0"/>
                </a:moveTo>
                <a:lnTo>
                  <a:pt x="4810198" y="0"/>
                </a:lnTo>
                <a:lnTo>
                  <a:pt x="8177332" y="3343197"/>
                </a:lnTo>
                <a:lnTo>
                  <a:pt x="3367134" y="3343197"/>
                </a:lnTo>
                <a:close/>
              </a:path>
            </a:pathLst>
          </a:custGeom>
        </p:spPr>
        <p:txBody>
          <a:bodyPr wrap="square">
            <a:noAutofit/>
          </a:bodyPr>
          <a:lstStyle>
            <a:lvl1pPr marL="0" indent="0">
              <a:buNone/>
              <a:defRPr sz="2000"/>
            </a:lvl1pPr>
          </a:lstStyle>
          <a:p>
            <a:endParaRPr lang="en-US"/>
          </a:p>
        </p:txBody>
      </p:sp>
      <p:sp>
        <p:nvSpPr>
          <p:cNvPr id="2" name="Right Triangle 1">
            <a:extLst>
              <a:ext uri="{FF2B5EF4-FFF2-40B4-BE49-F238E27FC236}">
                <a16:creationId xmlns:a16="http://schemas.microsoft.com/office/drawing/2014/main" id="{BE856990-3547-4593-910A-AAA7AB0E1705}"/>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3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75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75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7"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5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1932F07-806A-473A-A845-65394E772338}"/>
              </a:ext>
            </a:extLst>
          </p:cNvPr>
          <p:cNvSpPr>
            <a:spLocks noGrp="1"/>
          </p:cNvSpPr>
          <p:nvPr>
            <p:ph type="pic" sz="quarter" idx="10"/>
          </p:nvPr>
        </p:nvSpPr>
        <p:spPr>
          <a:xfrm>
            <a:off x="5334000" y="0"/>
            <a:ext cx="6858000" cy="6858000"/>
          </a:xfrm>
          <a:custGeom>
            <a:avLst/>
            <a:gdLst>
              <a:gd name="connsiteX0" fmla="*/ 685800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6858000" y="0"/>
                </a:moveTo>
                <a:lnTo>
                  <a:pt x="6858000" y="6858000"/>
                </a:lnTo>
                <a:lnTo>
                  <a:pt x="0" y="6858000"/>
                </a:lnTo>
                <a:close/>
              </a:path>
            </a:pathLst>
          </a:custGeom>
        </p:spPr>
        <p:txBody>
          <a:bodyPr wrap="square">
            <a:noAutofit/>
          </a:bodyPr>
          <a:lstStyle/>
          <a:p>
            <a:endParaRPr lang="en-US"/>
          </a:p>
        </p:txBody>
      </p:sp>
      <p:sp>
        <p:nvSpPr>
          <p:cNvPr id="2" name="Right Triangle 1">
            <a:extLst>
              <a:ext uri="{FF2B5EF4-FFF2-40B4-BE49-F238E27FC236}">
                <a16:creationId xmlns:a16="http://schemas.microsoft.com/office/drawing/2014/main" id="{C8EE1A83-A175-4654-873D-1F0BE0841ED7}"/>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309786-AD02-4F40-A77B-D2258F9AB68B}"/>
              </a:ext>
            </a:extLst>
          </p:cNvPr>
          <p:cNvSpPr txBox="1"/>
          <p:nvPr userDrawn="1"/>
        </p:nvSpPr>
        <p:spPr>
          <a:xfrm rot="16200000">
            <a:off x="-58887" y="5923225"/>
            <a:ext cx="998746" cy="276999"/>
          </a:xfrm>
          <a:prstGeom prst="rect">
            <a:avLst/>
          </a:prstGeom>
          <a:noFill/>
        </p:spPr>
        <p:txBody>
          <a:bodyPr wrap="square" rtlCol="0">
            <a:spAutoFit/>
          </a:bodyPr>
          <a:lstStyle/>
          <a:p>
            <a:r>
              <a:rPr lang="en-US" sz="1200">
                <a:solidFill>
                  <a:schemeClr val="bg1"/>
                </a:solidFill>
                <a:latin typeface="Oswald" pitchFamily="2" charset="0"/>
              </a:rPr>
              <a:t>© 2020</a:t>
            </a:r>
          </a:p>
        </p:txBody>
      </p:sp>
    </p:spTree>
    <p:extLst>
      <p:ext uri="{BB962C8B-B14F-4D97-AF65-F5344CB8AC3E}">
        <p14:creationId xmlns:p14="http://schemas.microsoft.com/office/powerpoint/2010/main" val="22183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DBCCA9A1-AE76-46D9-9640-4A1017AC75FE}"/>
              </a:ext>
            </a:extLst>
          </p:cNvPr>
          <p:cNvSpPr>
            <a:spLocks noGrp="1"/>
          </p:cNvSpPr>
          <p:nvPr>
            <p:ph type="pic" sz="quarter" idx="10"/>
          </p:nvPr>
        </p:nvSpPr>
        <p:spPr>
          <a:xfrm>
            <a:off x="0" y="0"/>
            <a:ext cx="12192000" cy="6858000"/>
          </a:xfrm>
          <a:prstGeom prst="rect">
            <a:avLst/>
          </a:prstGeom>
          <a:solidFill>
            <a:schemeClr val="bg1">
              <a:lumMod val="95000"/>
              <a:alpha val="40000"/>
            </a:schemeClr>
          </a:solidFill>
        </p:spPr>
        <p:txBody>
          <a:bodyPr/>
          <a:lstStyle>
            <a:lvl1pPr marL="0" indent="0" algn="ctr">
              <a:buNone/>
              <a:defRPr sz="1600">
                <a:solidFill>
                  <a:schemeClr val="bg1"/>
                </a:solidFill>
              </a:defRPr>
            </a:lvl1pPr>
          </a:lstStyle>
          <a:p>
            <a:endParaRPr lang="id-ID"/>
          </a:p>
        </p:txBody>
      </p:sp>
    </p:spTree>
    <p:extLst>
      <p:ext uri="{BB962C8B-B14F-4D97-AF65-F5344CB8AC3E}">
        <p14:creationId xmlns:p14="http://schemas.microsoft.com/office/powerpoint/2010/main" val="2123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6CA9F26-0EB5-4773-964B-C33CBA9AB5AA}"/>
              </a:ext>
            </a:extLst>
          </p:cNvPr>
          <p:cNvSpPr>
            <a:spLocks noGrp="1"/>
          </p:cNvSpPr>
          <p:nvPr>
            <p:ph type="pic" sz="quarter" idx="10"/>
          </p:nvPr>
        </p:nvSpPr>
        <p:spPr>
          <a:xfrm>
            <a:off x="4281715" y="0"/>
            <a:ext cx="7910286" cy="6858000"/>
          </a:xfrm>
          <a:custGeom>
            <a:avLst/>
            <a:gdLst>
              <a:gd name="connsiteX0" fmla="*/ 0 w 7910286"/>
              <a:gd name="connsiteY0" fmla="*/ 0 h 6858000"/>
              <a:gd name="connsiteX1" fmla="*/ 7910286 w 7910286"/>
              <a:gd name="connsiteY1" fmla="*/ 0 h 6858000"/>
              <a:gd name="connsiteX2" fmla="*/ 7910286 w 7910286"/>
              <a:gd name="connsiteY2" fmla="*/ 6858000 h 6858000"/>
              <a:gd name="connsiteX3" fmla="*/ 0 w 7910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10286" h="6858000">
                <a:moveTo>
                  <a:pt x="0" y="0"/>
                </a:moveTo>
                <a:lnTo>
                  <a:pt x="7910286" y="0"/>
                </a:lnTo>
                <a:lnTo>
                  <a:pt x="7910286"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0251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7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BCA0E2-51CE-4D30-BC33-BB7CCE6A2DC4}"/>
              </a:ext>
            </a:extLst>
          </p:cNvPr>
          <p:cNvSpPr>
            <a:spLocks noGrp="1"/>
          </p:cNvSpPr>
          <p:nvPr>
            <p:ph type="pic" sz="quarter" idx="10"/>
          </p:nvPr>
        </p:nvSpPr>
        <p:spPr>
          <a:xfrm>
            <a:off x="0" y="0"/>
            <a:ext cx="12192000" cy="2283876"/>
          </a:xfrm>
          <a:custGeom>
            <a:avLst/>
            <a:gdLst>
              <a:gd name="connsiteX0" fmla="*/ 0 w 12192000"/>
              <a:gd name="connsiteY0" fmla="*/ 0 h 2283876"/>
              <a:gd name="connsiteX1" fmla="*/ 12192000 w 12192000"/>
              <a:gd name="connsiteY1" fmla="*/ 0 h 2283876"/>
              <a:gd name="connsiteX2" fmla="*/ 12192000 w 12192000"/>
              <a:gd name="connsiteY2" fmla="*/ 2283876 h 2283876"/>
              <a:gd name="connsiteX3" fmla="*/ 0 w 12192000"/>
              <a:gd name="connsiteY3" fmla="*/ 2283876 h 2283876"/>
            </a:gdLst>
            <a:ahLst/>
            <a:cxnLst>
              <a:cxn ang="0">
                <a:pos x="connsiteX0" y="connsiteY0"/>
              </a:cxn>
              <a:cxn ang="0">
                <a:pos x="connsiteX1" y="connsiteY1"/>
              </a:cxn>
              <a:cxn ang="0">
                <a:pos x="connsiteX2" y="connsiteY2"/>
              </a:cxn>
              <a:cxn ang="0">
                <a:pos x="connsiteX3" y="connsiteY3"/>
              </a:cxn>
            </a:cxnLst>
            <a:rect l="l" t="t" r="r" b="b"/>
            <a:pathLst>
              <a:path w="12192000" h="2283876">
                <a:moveTo>
                  <a:pt x="0" y="0"/>
                </a:moveTo>
                <a:lnTo>
                  <a:pt x="12192000" y="0"/>
                </a:lnTo>
                <a:lnTo>
                  <a:pt x="12192000" y="2283876"/>
                </a:lnTo>
                <a:lnTo>
                  <a:pt x="0" y="2283876"/>
                </a:lnTo>
                <a:close/>
              </a:path>
            </a:pathLst>
          </a:custGeom>
        </p:spPr>
        <p:txBody>
          <a:bodyPr wrap="square">
            <a:noAutofit/>
          </a:bodyPr>
          <a:lstStyle/>
          <a:p>
            <a:endParaRPr lang="en-US"/>
          </a:p>
        </p:txBody>
      </p:sp>
    </p:spTree>
    <p:extLst>
      <p:ext uri="{BB962C8B-B14F-4D97-AF65-F5344CB8AC3E}">
        <p14:creationId xmlns:p14="http://schemas.microsoft.com/office/powerpoint/2010/main" val="36317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8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362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749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41D5-3A7B-E1AC-10C5-BBDDC63A9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1377B-E041-8C36-85B8-BE174CAD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FDFC82-7622-AABE-CFDA-90CFF59FBBA5}"/>
              </a:ext>
            </a:extLst>
          </p:cNvPr>
          <p:cNvSpPr>
            <a:spLocks noGrp="1"/>
          </p:cNvSpPr>
          <p:nvPr>
            <p:ph type="dt" sz="half" idx="10"/>
          </p:nvPr>
        </p:nvSpPr>
        <p:spPr/>
        <p:txBody>
          <a:bodyPr/>
          <a:lstStyle/>
          <a:p>
            <a:fld id="{14292CB0-CB12-489A-93D2-0BCAB4A4798C}" type="datetimeFigureOut">
              <a:rPr lang="en-GB" smtClean="0"/>
              <a:t>28/01/2023</a:t>
            </a:fld>
            <a:endParaRPr lang="en-GB"/>
          </a:p>
        </p:txBody>
      </p:sp>
      <p:sp>
        <p:nvSpPr>
          <p:cNvPr id="5" name="Footer Placeholder 4">
            <a:extLst>
              <a:ext uri="{FF2B5EF4-FFF2-40B4-BE49-F238E27FC236}">
                <a16:creationId xmlns:a16="http://schemas.microsoft.com/office/drawing/2014/main" id="{F4434B0B-933D-6372-8EE0-186E797AC1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D24C6E-694D-C563-0DA4-82E0250A5D92}"/>
              </a:ext>
            </a:extLst>
          </p:cNvPr>
          <p:cNvSpPr>
            <a:spLocks noGrp="1"/>
          </p:cNvSpPr>
          <p:nvPr>
            <p:ph type="sldNum" sz="quarter" idx="12"/>
          </p:nvPr>
        </p:nvSpPr>
        <p:spPr/>
        <p:txBody>
          <a:bodyPr/>
          <a:lstStyle/>
          <a:p>
            <a:fld id="{753E0382-6FB3-4A43-B9E1-29C686EC69E7}" type="slidenum">
              <a:rPr lang="en-GB" smtClean="0"/>
              <a:t>‹#›</a:t>
            </a:fld>
            <a:endParaRPr lang="en-GB"/>
          </a:p>
        </p:txBody>
      </p:sp>
    </p:spTree>
    <p:extLst>
      <p:ext uri="{BB962C8B-B14F-4D97-AF65-F5344CB8AC3E}">
        <p14:creationId xmlns:p14="http://schemas.microsoft.com/office/powerpoint/2010/main" val="10969783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6DDB-81A2-C31A-1623-F2C9067DD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9EA5D-15A6-531E-B44E-5968BB0F3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B9FA1-81D2-9C08-1C9A-EE5A10EBA7B2}"/>
              </a:ext>
            </a:extLst>
          </p:cNvPr>
          <p:cNvSpPr>
            <a:spLocks noGrp="1"/>
          </p:cNvSpPr>
          <p:nvPr>
            <p:ph type="dt" sz="half" idx="10"/>
          </p:nvPr>
        </p:nvSpPr>
        <p:spPr/>
        <p:txBody>
          <a:bodyPr/>
          <a:lstStyle/>
          <a:p>
            <a:fld id="{1134745E-CE17-4B81-B30D-C122B44D27C7}" type="datetimeFigureOut">
              <a:rPr lang="en-US" smtClean="0"/>
              <a:t>1/28/2023</a:t>
            </a:fld>
            <a:endParaRPr lang="en-US"/>
          </a:p>
        </p:txBody>
      </p:sp>
      <p:sp>
        <p:nvSpPr>
          <p:cNvPr id="5" name="Footer Placeholder 4">
            <a:extLst>
              <a:ext uri="{FF2B5EF4-FFF2-40B4-BE49-F238E27FC236}">
                <a16:creationId xmlns:a16="http://schemas.microsoft.com/office/drawing/2014/main" id="{56788EA4-1283-5640-4644-245FFB792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92711-C147-012B-5DD5-A8D5DA7EFDE7}"/>
              </a:ext>
            </a:extLst>
          </p:cNvPr>
          <p:cNvSpPr>
            <a:spLocks noGrp="1"/>
          </p:cNvSpPr>
          <p:nvPr>
            <p:ph type="sldNum" sz="quarter" idx="12"/>
          </p:nvPr>
        </p:nvSpPr>
        <p:spPr/>
        <p:txBody>
          <a:bodyPr/>
          <a:lstStyle/>
          <a:p>
            <a:fld id="{74D858FB-E9DD-40C6-B190-2E88D548F993}" type="slidenum">
              <a:rPr lang="en-US" smtClean="0"/>
              <a:t>‹#›</a:t>
            </a:fld>
            <a:endParaRPr lang="en-US"/>
          </a:p>
        </p:txBody>
      </p:sp>
    </p:spTree>
    <p:extLst>
      <p:ext uri="{BB962C8B-B14F-4D97-AF65-F5344CB8AC3E}">
        <p14:creationId xmlns:p14="http://schemas.microsoft.com/office/powerpoint/2010/main" val="697141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5AC9-1625-1FE7-5E1B-347683A43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3CDCC-BB9A-7D6A-38A6-42A0F611B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717E59-F922-4BCF-47B8-C3B3FFE27AA2}"/>
              </a:ext>
            </a:extLst>
          </p:cNvPr>
          <p:cNvSpPr>
            <a:spLocks noGrp="1"/>
          </p:cNvSpPr>
          <p:nvPr>
            <p:ph type="dt" sz="half" idx="10"/>
          </p:nvPr>
        </p:nvSpPr>
        <p:spPr/>
        <p:txBody>
          <a:bodyPr/>
          <a:lstStyle/>
          <a:p>
            <a:fld id="{2EB6CF6E-AF5E-49A9-AC6C-5C20377DDCAD}" type="datetimeFigureOut">
              <a:rPr lang="en-US" smtClean="0"/>
              <a:t>1/28/2023</a:t>
            </a:fld>
            <a:endParaRPr lang="en-US"/>
          </a:p>
        </p:txBody>
      </p:sp>
      <p:sp>
        <p:nvSpPr>
          <p:cNvPr id="5" name="Footer Placeholder 4">
            <a:extLst>
              <a:ext uri="{FF2B5EF4-FFF2-40B4-BE49-F238E27FC236}">
                <a16:creationId xmlns:a16="http://schemas.microsoft.com/office/drawing/2014/main" id="{F1864804-5B4F-9EED-5D0D-E481EDCC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3688A-21ED-418B-50FC-5DC1243A8C1C}"/>
              </a:ext>
            </a:extLst>
          </p:cNvPr>
          <p:cNvSpPr>
            <a:spLocks noGrp="1"/>
          </p:cNvSpPr>
          <p:nvPr>
            <p:ph type="sldNum" sz="quarter" idx="12"/>
          </p:nvPr>
        </p:nvSpPr>
        <p:spPr/>
        <p:txBody>
          <a:bodyPr/>
          <a:lstStyle/>
          <a:p>
            <a:fld id="{5550A722-6CB3-42A1-9F50-ED756A30CF76}" type="slidenum">
              <a:rPr lang="en-US" smtClean="0"/>
              <a:t>‹#›</a:t>
            </a:fld>
            <a:endParaRPr lang="en-US"/>
          </a:p>
        </p:txBody>
      </p:sp>
    </p:spTree>
    <p:extLst>
      <p:ext uri="{BB962C8B-B14F-4D97-AF65-F5344CB8AC3E}">
        <p14:creationId xmlns:p14="http://schemas.microsoft.com/office/powerpoint/2010/main" val="644382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E1E5-2F9F-A97F-E8E0-370CE7E4E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83B69C-98A6-46C6-46D1-81E351CDE7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02B1A9-ED01-926D-4355-9B4CA36D5041}"/>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2E7107AA-A847-FDA5-3139-0CCB4E604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592F1-E35D-9E69-1651-0201F4230EB6}"/>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536599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3256-8E2B-01C3-0222-EDD35D87C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229AD9-8B82-FC83-98F2-241D7D8F4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08CB0-5504-F5E7-A564-5393E54A1DCB}"/>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00708968-0009-D45B-9480-EB0FC56DD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707D8-0907-9CDC-26BA-56D3E617D4CD}"/>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7628224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DC15-A222-23E2-4E96-58CD531CB9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1C697-E261-483F-4B54-471C87A2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B7A6A-CF37-3B88-54CC-A46440A2E9DA}"/>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2BF424B1-FDE4-1E9A-53DD-1792DCB1E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2E21A-C6F1-885A-F80C-C5DCDE0FECB9}"/>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53321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elfolie">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633AE876-8044-4852-AF86-C95659E8A372}"/>
              </a:ext>
            </a:extLst>
          </p:cNvPr>
          <p:cNvSpPr/>
          <p:nvPr userDrawn="1"/>
        </p:nvSpPr>
        <p:spPr>
          <a:xfrm flipH="1" flipV="1">
            <a:off x="11258546" y="-2"/>
            <a:ext cx="933452" cy="9334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5636F2A-975D-427E-B0D2-FFB64FA3F1B7}"/>
              </a:ext>
            </a:extLst>
          </p:cNvPr>
          <p:cNvSpPr txBox="1"/>
          <p:nvPr userDrawn="1"/>
        </p:nvSpPr>
        <p:spPr>
          <a:xfrm rot="10800000" flipV="1">
            <a:off x="11607871" y="131403"/>
            <a:ext cx="539750" cy="338554"/>
          </a:xfrm>
          <a:prstGeom prst="rect">
            <a:avLst/>
          </a:prstGeom>
          <a:noFill/>
        </p:spPr>
        <p:txBody>
          <a:bodyPr wrap="square" rtlCol="0">
            <a:spAutoFit/>
          </a:bodyPr>
          <a:lstStyle/>
          <a:p>
            <a:pPr algn="ctr"/>
            <a:fld id="{260E2A6B-A809-4840-BF14-8648BC0BDF87}" type="slidenum">
              <a:rPr lang="id-ID" sz="1600" b="0" i="0" smtClean="0">
                <a:solidFill>
                  <a:schemeClr val="bg1"/>
                </a:solidFill>
                <a:latin typeface="Oswald" pitchFamily="2" charset="0"/>
                <a:ea typeface="Roboto Condensed" panose="02000000000000000000" pitchFamily="2" charset="0"/>
                <a:cs typeface="Segoe UI" panose="020B0502040204020203" pitchFamily="34" charset="0"/>
              </a:rPr>
              <a:pPr algn="ctr"/>
              <a:t>‹#›</a:t>
            </a:fld>
            <a:endParaRPr lang="id-ID" sz="6000" b="0" i="0">
              <a:solidFill>
                <a:schemeClr val="bg1"/>
              </a:solidFill>
              <a:latin typeface="Oswald" pitchFamily="2"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2958805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9396-0FEB-58EF-599A-4087DF6583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0DE04A-2D03-0825-4C43-43E072296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75456-80E7-7B9B-D059-332E6CF58C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DC1F2-9814-1618-039D-97F09931C7FA}"/>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400C9B59-9346-A4C4-F066-437359DD5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850D7-B25D-4FBE-74E1-318F34F28953}"/>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617879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5507-3D0E-4A95-5AD4-8E5492C201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B040C7-0BD5-B7D8-A24B-E98398751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5A3C4B-6BEB-4426-1313-499F8A7237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0BBD1-655D-681B-633C-CBC8A43CE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B8193-9DC6-26E3-6395-4028B944A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07BE5-C0EC-83DC-3FE8-CE53325FC5FC}"/>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8" name="Footer Placeholder 7">
            <a:extLst>
              <a:ext uri="{FF2B5EF4-FFF2-40B4-BE49-F238E27FC236}">
                <a16:creationId xmlns:a16="http://schemas.microsoft.com/office/drawing/2014/main" id="{3B83B86A-E05F-AD99-F730-AEFF4EC9A9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A3258-123E-247B-77D9-23BC19E6B64B}"/>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104242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1FA3-9026-B673-FCDA-F261961A3B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0369E-7A53-5491-E636-E170A12073F2}"/>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4" name="Footer Placeholder 3">
            <a:extLst>
              <a:ext uri="{FF2B5EF4-FFF2-40B4-BE49-F238E27FC236}">
                <a16:creationId xmlns:a16="http://schemas.microsoft.com/office/drawing/2014/main" id="{A0CEB953-A9B1-CD79-296E-BF46420168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C10234-D2C9-6170-DF0C-ED74530FF8A7}"/>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3935180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25FD8-B2D3-87B0-099B-33795A60AA85}"/>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3" name="Footer Placeholder 2">
            <a:extLst>
              <a:ext uri="{FF2B5EF4-FFF2-40B4-BE49-F238E27FC236}">
                <a16:creationId xmlns:a16="http://schemas.microsoft.com/office/drawing/2014/main" id="{80FC29BB-5F3F-90B6-DDA8-AEB2760C0D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89960-8712-68D7-2CB8-C99C915830F0}"/>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87131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6566-3E8E-AF48-3304-9FE2EC115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368B8D-BD3A-E82E-AA0E-E59CBA996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615FB9-9A1A-106E-A22F-8AE87517C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07C7-7A4C-571E-C465-E62E334FCF65}"/>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3834D357-FFEB-9E0A-C716-C8127EB2B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E2318-D502-173E-2852-A3F2C3F04088}"/>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49452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9938-2774-AD66-2ADA-A458B1B40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E6F7E-DA32-9DA3-DD2D-376BFDEF3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0B399-9151-7A3A-6ED5-64D55CAAA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D67F5-A20B-FEA3-3260-0BFB8B8721E1}"/>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6" name="Footer Placeholder 5">
            <a:extLst>
              <a:ext uri="{FF2B5EF4-FFF2-40B4-BE49-F238E27FC236}">
                <a16:creationId xmlns:a16="http://schemas.microsoft.com/office/drawing/2014/main" id="{19ABAEC8-C637-A5CC-FF3B-54A6F0B9D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138AA-CEE6-917A-584F-046DFC77C71C}"/>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278973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0240-AFA3-EA0B-2C66-CD3257E7DD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B490A8-0C60-985A-4831-7E08B44672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A3501-6570-B8C6-8845-E02825F1218D}"/>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F8B7467E-AF94-7064-E506-B57397565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820A8-F089-6998-1174-877C405B2D78}"/>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6752502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05085-00CD-CF41-7679-7894DF5140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46EBE2-C058-2D41-92C3-AC40AF698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40FDD-9F64-A1FC-5676-21691A154FC2}"/>
              </a:ext>
            </a:extLst>
          </p:cNvPr>
          <p:cNvSpPr>
            <a:spLocks noGrp="1"/>
          </p:cNvSpPr>
          <p:nvPr>
            <p:ph type="dt" sz="half" idx="10"/>
          </p:nvPr>
        </p:nvSpPr>
        <p:spPr/>
        <p:txBody>
          <a:body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4E93F20C-F944-16F4-41EF-AF7CE57D1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E5F6F-C91D-6F77-33BF-EE148EB41CA4}"/>
              </a:ext>
            </a:extLst>
          </p:cNvPr>
          <p:cNvSpPr>
            <a:spLocks noGrp="1"/>
          </p:cNvSpPr>
          <p:nvPr>
            <p:ph type="sldNum" sz="quarter" idx="12"/>
          </p:nvPr>
        </p:nvSpPr>
        <p:spPr/>
        <p:txBody>
          <a:bodyPr/>
          <a:lstStyle/>
          <a:p>
            <a:fld id="{CF99BDF1-EBAE-42D6-9984-7D174342C277}" type="slidenum">
              <a:rPr lang="en-US" smtClean="0"/>
              <a:t>‹#›</a:t>
            </a:fld>
            <a:endParaRPr lang="en-US"/>
          </a:p>
        </p:txBody>
      </p:sp>
    </p:spTree>
    <p:extLst>
      <p:ext uri="{BB962C8B-B14F-4D97-AF65-F5344CB8AC3E}">
        <p14:creationId xmlns:p14="http://schemas.microsoft.com/office/powerpoint/2010/main" val="1228100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13EA-1EF0-0836-800A-982AE7FC1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A4F60-5DA0-A1E4-02A0-4BB913C84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F150C-AD8C-0684-5B66-9EA21AB46B34}"/>
              </a:ext>
            </a:extLst>
          </p:cNvPr>
          <p:cNvSpPr>
            <a:spLocks noGrp="1"/>
          </p:cNvSpPr>
          <p:nvPr>
            <p:ph type="dt" sz="half" idx="10"/>
          </p:nvPr>
        </p:nvSpPr>
        <p:spPr/>
        <p:txBody>
          <a:bodyPr/>
          <a:lstStyle/>
          <a:p>
            <a:fld id="{9AE1018F-734C-41FB-A596-93A1EE084596}" type="datetimeFigureOut">
              <a:rPr lang="en-US" smtClean="0"/>
              <a:t>1/28/2023</a:t>
            </a:fld>
            <a:endParaRPr lang="en-US"/>
          </a:p>
        </p:txBody>
      </p:sp>
      <p:sp>
        <p:nvSpPr>
          <p:cNvPr id="5" name="Footer Placeholder 4">
            <a:extLst>
              <a:ext uri="{FF2B5EF4-FFF2-40B4-BE49-F238E27FC236}">
                <a16:creationId xmlns:a16="http://schemas.microsoft.com/office/drawing/2014/main" id="{6752A8FB-F51E-C99A-F7C5-123880EAD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A3FE1-368E-A68E-FEEB-03A00AFA57C2}"/>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026992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0FAB-FC54-B3E0-933F-82CC9FF4D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EC72F-A937-0D8C-BD2A-C534B8D534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FFA76F-994D-9B50-D16F-6C07EC83FF30}"/>
              </a:ext>
            </a:extLst>
          </p:cNvPr>
          <p:cNvSpPr>
            <a:spLocks noGrp="1"/>
          </p:cNvSpPr>
          <p:nvPr>
            <p:ph type="dt" sz="half" idx="10"/>
          </p:nvPr>
        </p:nvSpPr>
        <p:spPr/>
        <p:txBody>
          <a:bodyPr/>
          <a:lstStyle/>
          <a:p>
            <a:fld id="{4FB3FEC7-5B5F-474D-88DA-3E10DC0F36E1}" type="datetimeFigureOut">
              <a:rPr lang="en-US" smtClean="0"/>
              <a:t>1/28/2023</a:t>
            </a:fld>
            <a:endParaRPr lang="en-US"/>
          </a:p>
        </p:txBody>
      </p:sp>
      <p:sp>
        <p:nvSpPr>
          <p:cNvPr id="5" name="Footer Placeholder 4">
            <a:extLst>
              <a:ext uri="{FF2B5EF4-FFF2-40B4-BE49-F238E27FC236}">
                <a16:creationId xmlns:a16="http://schemas.microsoft.com/office/drawing/2014/main" id="{56943A6F-EC3E-5F68-8DE8-094C183EC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59DC-916F-779E-B032-BB89FD5C91F2}"/>
              </a:ext>
            </a:extLst>
          </p:cNvPr>
          <p:cNvSpPr>
            <a:spLocks noGrp="1"/>
          </p:cNvSpPr>
          <p:nvPr>
            <p:ph type="sldNum" sz="quarter" idx="12"/>
          </p:nvPr>
        </p:nvSpPr>
        <p:spPr/>
        <p:txBody>
          <a:bodyPr/>
          <a:lstStyle/>
          <a:p>
            <a:fld id="{AE8CD7A1-1345-485F-ACF5-489A030B59E2}" type="slidenum">
              <a:rPr lang="en-US" smtClean="0"/>
              <a:t>‹#›</a:t>
            </a:fld>
            <a:endParaRPr lang="en-US"/>
          </a:p>
        </p:txBody>
      </p:sp>
    </p:spTree>
    <p:extLst>
      <p:ext uri="{BB962C8B-B14F-4D97-AF65-F5344CB8AC3E}">
        <p14:creationId xmlns:p14="http://schemas.microsoft.com/office/powerpoint/2010/main" val="165499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6D327AAB-239B-4C49-8B43-6F0A3178BF17}"/>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2F87A6-5A75-4078-AF69-7300A99D7F1C}"/>
              </a:ext>
            </a:extLst>
          </p:cNvPr>
          <p:cNvSpPr txBox="1"/>
          <p:nvPr userDrawn="1"/>
        </p:nvSpPr>
        <p:spPr>
          <a:xfrm rot="16200000">
            <a:off x="-58887" y="5923225"/>
            <a:ext cx="998746" cy="276999"/>
          </a:xfrm>
          <a:prstGeom prst="rect">
            <a:avLst/>
          </a:prstGeom>
          <a:noFill/>
        </p:spPr>
        <p:txBody>
          <a:bodyPr wrap="square" rtlCol="0">
            <a:spAutoFit/>
          </a:bodyPr>
          <a:lstStyle/>
          <a:p>
            <a:r>
              <a:rPr lang="en-US" sz="1200">
                <a:solidFill>
                  <a:schemeClr val="bg1"/>
                </a:solidFill>
                <a:latin typeface="Oswald" pitchFamily="2" charset="0"/>
              </a:rPr>
              <a:t>© 2020</a:t>
            </a:r>
          </a:p>
        </p:txBody>
      </p:sp>
    </p:spTree>
    <p:extLst>
      <p:ext uri="{BB962C8B-B14F-4D97-AF65-F5344CB8AC3E}">
        <p14:creationId xmlns:p14="http://schemas.microsoft.com/office/powerpoint/2010/main" val="268917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493-B42E-C222-1996-FA1B8433A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DFB16-EF19-A288-C09E-67C214BF6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DB9E15-0CFA-7329-9158-A8F648ADE2FF}"/>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F055588F-3940-F6BA-A117-367DB24047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2020DC-70C4-6B7E-2F65-5429CB2C12D5}"/>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922689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3869-3F3A-0264-E6AC-8DD138BAC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61EDD-1B68-A3C1-9BE3-4D55365B6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58752-960F-DF11-CDC1-3E70C45BC2C5}"/>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43D29A89-3F2A-CB71-D4ED-193A7FAF41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2E059-0725-52AA-D520-E17569AB75B0}"/>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099376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CDF4-6874-0E7C-1BC4-522ED85D1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7C45F9-F561-60BF-CF65-CB7F33B59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CFC6CA-C6D1-CB97-A65E-56D8DC7CEF0A}"/>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2709A675-AE50-C1A1-E605-A54A1FBC57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121EC4-F67C-EE9A-7D95-F069A6C94541}"/>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156398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D63F-EA21-9D18-BA2C-D4DCEF81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2FC2C-EEE8-9C11-0139-52DF00F9F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37AE08-DCBF-5219-C227-9D51AFBF42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574633-1966-F1AD-2FA6-FD2ACF0648A9}"/>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6" name="Footer Placeholder 5">
            <a:extLst>
              <a:ext uri="{FF2B5EF4-FFF2-40B4-BE49-F238E27FC236}">
                <a16:creationId xmlns:a16="http://schemas.microsoft.com/office/drawing/2014/main" id="{888131EA-AB55-B765-7354-606F3564D2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E624AD-8377-F789-1143-E463A74E6C45}"/>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1488221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E590-5BAF-1F95-E873-EF035FA731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FC2341-688B-9138-5056-0D4045E98C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2CF664-5BD2-C695-585D-26B2858AAC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08A3FA-1F10-0801-75E2-08B592BDA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88D5F-5478-7942-8162-85A3503E5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D8117D-E4DF-FA38-8209-2AC6933F482B}"/>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8" name="Footer Placeholder 7">
            <a:extLst>
              <a:ext uri="{FF2B5EF4-FFF2-40B4-BE49-F238E27FC236}">
                <a16:creationId xmlns:a16="http://schemas.microsoft.com/office/drawing/2014/main" id="{D60D4102-38C7-1514-09D3-EA6E3A88C0A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426384B-6C6F-54E4-D506-7B7EE46BCA83}"/>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022872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4DEE5-A170-0F76-44BE-E240FA8448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D8A27-7D9F-49EB-19CD-E0DEF770EF3C}"/>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4" name="Footer Placeholder 3">
            <a:extLst>
              <a:ext uri="{FF2B5EF4-FFF2-40B4-BE49-F238E27FC236}">
                <a16:creationId xmlns:a16="http://schemas.microsoft.com/office/drawing/2014/main" id="{CC60B51C-433A-0A52-F4E3-69DB4624A4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627F168-7397-5999-BB40-21ADDAA50C3C}"/>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151702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5D0B0-DC67-3633-7279-E0493E204F99}"/>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3" name="Footer Placeholder 2">
            <a:extLst>
              <a:ext uri="{FF2B5EF4-FFF2-40B4-BE49-F238E27FC236}">
                <a16:creationId xmlns:a16="http://schemas.microsoft.com/office/drawing/2014/main" id="{80E32887-26F3-70C9-55C2-4709B2FEFCB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867B42-5816-B7EE-3D80-011C8EB2A39C}"/>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10990271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A60-2B9C-5B57-4D92-71DC4F53E8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43553E-7629-A820-198C-3C5712047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74F89B-0CB4-1B8C-BDCB-1632F0F78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EFA0A-E777-7958-C832-85B5D0CD30D5}"/>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6" name="Footer Placeholder 5">
            <a:extLst>
              <a:ext uri="{FF2B5EF4-FFF2-40B4-BE49-F238E27FC236}">
                <a16:creationId xmlns:a16="http://schemas.microsoft.com/office/drawing/2014/main" id="{D064BF86-C286-6196-382D-654626F422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9F0217-E421-6330-0EB8-FE3300FC7EA3}"/>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1897735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263B-897F-99B5-4F83-05B03200E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4404F9-83A7-3150-6AA2-E36F61217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0E8D02-77D8-F684-1375-DAEACF579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F4703-01BE-869F-730A-FAAB2A34E689}"/>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6" name="Footer Placeholder 5">
            <a:extLst>
              <a:ext uri="{FF2B5EF4-FFF2-40B4-BE49-F238E27FC236}">
                <a16:creationId xmlns:a16="http://schemas.microsoft.com/office/drawing/2014/main" id="{66D776D8-EEE8-1654-50F4-E32FDCA14E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583EB-1CB7-5352-605E-FEC3335BE8AE}"/>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896553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B1C3-5663-D926-5978-BA5A6498C1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A05A65-4BD4-90C2-914F-92AC05704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2572-F1B5-9940-890D-046F0A2CE077}"/>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00E3287B-3ED7-554C-C649-C31D93F767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3D4A71-20D0-2332-82F3-03C3B794A3CE}"/>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3680805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2D3993A-2AE8-4740-9B52-7E92DDB41823}"/>
              </a:ext>
            </a:extLst>
          </p:cNvPr>
          <p:cNvSpPr>
            <a:spLocks noGrp="1"/>
          </p:cNvSpPr>
          <p:nvPr>
            <p:ph type="pic" sz="quarter" idx="11"/>
          </p:nvPr>
        </p:nvSpPr>
        <p:spPr>
          <a:xfrm>
            <a:off x="7827187" y="1199560"/>
            <a:ext cx="1361058" cy="849258"/>
          </a:xfrm>
          <a:custGeom>
            <a:avLst/>
            <a:gdLst>
              <a:gd name="connsiteX0" fmla="*/ 0 w 1361058"/>
              <a:gd name="connsiteY0" fmla="*/ 0 h 849258"/>
              <a:gd name="connsiteX1" fmla="*/ 1361058 w 1361058"/>
              <a:gd name="connsiteY1" fmla="*/ 0 h 849258"/>
              <a:gd name="connsiteX2" fmla="*/ 1361058 w 1361058"/>
              <a:gd name="connsiteY2" fmla="*/ 849258 h 849258"/>
              <a:gd name="connsiteX3" fmla="*/ 0 w 1361058"/>
              <a:gd name="connsiteY3" fmla="*/ 849258 h 849258"/>
            </a:gdLst>
            <a:ahLst/>
            <a:cxnLst>
              <a:cxn ang="0">
                <a:pos x="connsiteX0" y="connsiteY0"/>
              </a:cxn>
              <a:cxn ang="0">
                <a:pos x="connsiteX1" y="connsiteY1"/>
              </a:cxn>
              <a:cxn ang="0">
                <a:pos x="connsiteX2" y="connsiteY2"/>
              </a:cxn>
              <a:cxn ang="0">
                <a:pos x="connsiteX3" y="connsiteY3"/>
              </a:cxn>
            </a:cxnLst>
            <a:rect l="l" t="t" r="r" b="b"/>
            <a:pathLst>
              <a:path w="1361058" h="849258">
                <a:moveTo>
                  <a:pt x="0" y="0"/>
                </a:moveTo>
                <a:lnTo>
                  <a:pt x="1361058" y="0"/>
                </a:lnTo>
                <a:lnTo>
                  <a:pt x="1361058" y="849258"/>
                </a:lnTo>
                <a:lnTo>
                  <a:pt x="0" y="849258"/>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20" name="Picture Placeholder 19">
            <a:extLst>
              <a:ext uri="{FF2B5EF4-FFF2-40B4-BE49-F238E27FC236}">
                <a16:creationId xmlns:a16="http://schemas.microsoft.com/office/drawing/2014/main" id="{197193C5-E2B4-4BE3-8D0F-99548C66B802}"/>
              </a:ext>
            </a:extLst>
          </p:cNvPr>
          <p:cNvSpPr>
            <a:spLocks noGrp="1"/>
          </p:cNvSpPr>
          <p:nvPr>
            <p:ph type="pic" sz="quarter" idx="12"/>
          </p:nvPr>
        </p:nvSpPr>
        <p:spPr>
          <a:xfrm>
            <a:off x="7827187" y="2212578"/>
            <a:ext cx="1361058" cy="849258"/>
          </a:xfrm>
          <a:custGeom>
            <a:avLst/>
            <a:gdLst>
              <a:gd name="connsiteX0" fmla="*/ 0 w 1361058"/>
              <a:gd name="connsiteY0" fmla="*/ 0 h 849258"/>
              <a:gd name="connsiteX1" fmla="*/ 1361058 w 1361058"/>
              <a:gd name="connsiteY1" fmla="*/ 0 h 849258"/>
              <a:gd name="connsiteX2" fmla="*/ 1361058 w 1361058"/>
              <a:gd name="connsiteY2" fmla="*/ 849258 h 849258"/>
              <a:gd name="connsiteX3" fmla="*/ 0 w 1361058"/>
              <a:gd name="connsiteY3" fmla="*/ 849258 h 849258"/>
            </a:gdLst>
            <a:ahLst/>
            <a:cxnLst>
              <a:cxn ang="0">
                <a:pos x="connsiteX0" y="connsiteY0"/>
              </a:cxn>
              <a:cxn ang="0">
                <a:pos x="connsiteX1" y="connsiteY1"/>
              </a:cxn>
              <a:cxn ang="0">
                <a:pos x="connsiteX2" y="connsiteY2"/>
              </a:cxn>
              <a:cxn ang="0">
                <a:pos x="connsiteX3" y="connsiteY3"/>
              </a:cxn>
            </a:cxnLst>
            <a:rect l="l" t="t" r="r" b="b"/>
            <a:pathLst>
              <a:path w="1361058" h="849258">
                <a:moveTo>
                  <a:pt x="0" y="0"/>
                </a:moveTo>
                <a:lnTo>
                  <a:pt x="1361058" y="0"/>
                </a:lnTo>
                <a:lnTo>
                  <a:pt x="1361058" y="849258"/>
                </a:lnTo>
                <a:lnTo>
                  <a:pt x="0" y="849258"/>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21" name="Picture Placeholder 20">
            <a:extLst>
              <a:ext uri="{FF2B5EF4-FFF2-40B4-BE49-F238E27FC236}">
                <a16:creationId xmlns:a16="http://schemas.microsoft.com/office/drawing/2014/main" id="{B954CE5A-3CA1-441C-A203-48376EAF95F9}"/>
              </a:ext>
            </a:extLst>
          </p:cNvPr>
          <p:cNvSpPr>
            <a:spLocks noGrp="1"/>
          </p:cNvSpPr>
          <p:nvPr>
            <p:ph type="pic" sz="quarter" idx="13"/>
          </p:nvPr>
        </p:nvSpPr>
        <p:spPr>
          <a:xfrm>
            <a:off x="7827187" y="3225596"/>
            <a:ext cx="1361058" cy="849258"/>
          </a:xfrm>
          <a:custGeom>
            <a:avLst/>
            <a:gdLst>
              <a:gd name="connsiteX0" fmla="*/ 0 w 1361058"/>
              <a:gd name="connsiteY0" fmla="*/ 0 h 849258"/>
              <a:gd name="connsiteX1" fmla="*/ 1361058 w 1361058"/>
              <a:gd name="connsiteY1" fmla="*/ 0 h 849258"/>
              <a:gd name="connsiteX2" fmla="*/ 1361058 w 1361058"/>
              <a:gd name="connsiteY2" fmla="*/ 849258 h 849258"/>
              <a:gd name="connsiteX3" fmla="*/ 0 w 1361058"/>
              <a:gd name="connsiteY3" fmla="*/ 849258 h 849258"/>
            </a:gdLst>
            <a:ahLst/>
            <a:cxnLst>
              <a:cxn ang="0">
                <a:pos x="connsiteX0" y="connsiteY0"/>
              </a:cxn>
              <a:cxn ang="0">
                <a:pos x="connsiteX1" y="connsiteY1"/>
              </a:cxn>
              <a:cxn ang="0">
                <a:pos x="connsiteX2" y="connsiteY2"/>
              </a:cxn>
              <a:cxn ang="0">
                <a:pos x="connsiteX3" y="connsiteY3"/>
              </a:cxn>
            </a:cxnLst>
            <a:rect l="l" t="t" r="r" b="b"/>
            <a:pathLst>
              <a:path w="1361058" h="849258">
                <a:moveTo>
                  <a:pt x="0" y="0"/>
                </a:moveTo>
                <a:lnTo>
                  <a:pt x="1361058" y="0"/>
                </a:lnTo>
                <a:lnTo>
                  <a:pt x="1361058" y="849258"/>
                </a:lnTo>
                <a:lnTo>
                  <a:pt x="0" y="849258"/>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22" name="Picture Placeholder 21">
            <a:extLst>
              <a:ext uri="{FF2B5EF4-FFF2-40B4-BE49-F238E27FC236}">
                <a16:creationId xmlns:a16="http://schemas.microsoft.com/office/drawing/2014/main" id="{D59F5D61-EA0B-4AB7-9378-73B7915FDDFC}"/>
              </a:ext>
            </a:extLst>
          </p:cNvPr>
          <p:cNvSpPr>
            <a:spLocks noGrp="1"/>
          </p:cNvSpPr>
          <p:nvPr>
            <p:ph type="pic" sz="quarter" idx="14"/>
          </p:nvPr>
        </p:nvSpPr>
        <p:spPr>
          <a:xfrm>
            <a:off x="7827187" y="4238614"/>
            <a:ext cx="1361058" cy="849258"/>
          </a:xfrm>
          <a:custGeom>
            <a:avLst/>
            <a:gdLst>
              <a:gd name="connsiteX0" fmla="*/ 0 w 1361058"/>
              <a:gd name="connsiteY0" fmla="*/ 0 h 849258"/>
              <a:gd name="connsiteX1" fmla="*/ 1361058 w 1361058"/>
              <a:gd name="connsiteY1" fmla="*/ 0 h 849258"/>
              <a:gd name="connsiteX2" fmla="*/ 1361058 w 1361058"/>
              <a:gd name="connsiteY2" fmla="*/ 849258 h 849258"/>
              <a:gd name="connsiteX3" fmla="*/ 0 w 1361058"/>
              <a:gd name="connsiteY3" fmla="*/ 849258 h 849258"/>
            </a:gdLst>
            <a:ahLst/>
            <a:cxnLst>
              <a:cxn ang="0">
                <a:pos x="connsiteX0" y="connsiteY0"/>
              </a:cxn>
              <a:cxn ang="0">
                <a:pos x="connsiteX1" y="connsiteY1"/>
              </a:cxn>
              <a:cxn ang="0">
                <a:pos x="connsiteX2" y="connsiteY2"/>
              </a:cxn>
              <a:cxn ang="0">
                <a:pos x="connsiteX3" y="connsiteY3"/>
              </a:cxn>
            </a:cxnLst>
            <a:rect l="l" t="t" r="r" b="b"/>
            <a:pathLst>
              <a:path w="1361058" h="849258">
                <a:moveTo>
                  <a:pt x="0" y="0"/>
                </a:moveTo>
                <a:lnTo>
                  <a:pt x="1361058" y="0"/>
                </a:lnTo>
                <a:lnTo>
                  <a:pt x="1361058" y="849258"/>
                </a:lnTo>
                <a:lnTo>
                  <a:pt x="0" y="849258"/>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23" name="Picture Placeholder 22">
            <a:extLst>
              <a:ext uri="{FF2B5EF4-FFF2-40B4-BE49-F238E27FC236}">
                <a16:creationId xmlns:a16="http://schemas.microsoft.com/office/drawing/2014/main" id="{767268D4-C0D7-41EC-9D91-8E62F6A5B841}"/>
              </a:ext>
            </a:extLst>
          </p:cNvPr>
          <p:cNvSpPr>
            <a:spLocks noGrp="1"/>
          </p:cNvSpPr>
          <p:nvPr>
            <p:ph type="pic" sz="quarter" idx="15"/>
          </p:nvPr>
        </p:nvSpPr>
        <p:spPr>
          <a:xfrm>
            <a:off x="7827187" y="5251632"/>
            <a:ext cx="1361058" cy="849258"/>
          </a:xfrm>
          <a:custGeom>
            <a:avLst/>
            <a:gdLst>
              <a:gd name="connsiteX0" fmla="*/ 0 w 1361058"/>
              <a:gd name="connsiteY0" fmla="*/ 0 h 849258"/>
              <a:gd name="connsiteX1" fmla="*/ 1361058 w 1361058"/>
              <a:gd name="connsiteY1" fmla="*/ 0 h 849258"/>
              <a:gd name="connsiteX2" fmla="*/ 1361058 w 1361058"/>
              <a:gd name="connsiteY2" fmla="*/ 849258 h 849258"/>
              <a:gd name="connsiteX3" fmla="*/ 0 w 1361058"/>
              <a:gd name="connsiteY3" fmla="*/ 849258 h 849258"/>
            </a:gdLst>
            <a:ahLst/>
            <a:cxnLst>
              <a:cxn ang="0">
                <a:pos x="connsiteX0" y="connsiteY0"/>
              </a:cxn>
              <a:cxn ang="0">
                <a:pos x="connsiteX1" y="connsiteY1"/>
              </a:cxn>
              <a:cxn ang="0">
                <a:pos x="connsiteX2" y="connsiteY2"/>
              </a:cxn>
              <a:cxn ang="0">
                <a:pos x="connsiteX3" y="connsiteY3"/>
              </a:cxn>
            </a:cxnLst>
            <a:rect l="l" t="t" r="r" b="b"/>
            <a:pathLst>
              <a:path w="1361058" h="849258">
                <a:moveTo>
                  <a:pt x="0" y="0"/>
                </a:moveTo>
                <a:lnTo>
                  <a:pt x="1361058" y="0"/>
                </a:lnTo>
                <a:lnTo>
                  <a:pt x="1361058" y="849258"/>
                </a:lnTo>
                <a:lnTo>
                  <a:pt x="0" y="849258"/>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5" name="Picture Placeholder 4">
            <a:extLst>
              <a:ext uri="{FF2B5EF4-FFF2-40B4-BE49-F238E27FC236}">
                <a16:creationId xmlns:a16="http://schemas.microsoft.com/office/drawing/2014/main" id="{F6241740-4E03-444F-A34A-17B71EBBD62A}"/>
              </a:ext>
            </a:extLst>
          </p:cNvPr>
          <p:cNvSpPr>
            <a:spLocks noGrp="1"/>
          </p:cNvSpPr>
          <p:nvPr>
            <p:ph type="pic" sz="quarter" idx="10"/>
          </p:nvPr>
        </p:nvSpPr>
        <p:spPr>
          <a:xfrm>
            <a:off x="1" y="1113503"/>
            <a:ext cx="7477432" cy="5073445"/>
          </a:xfrm>
          <a:custGeom>
            <a:avLst/>
            <a:gdLst>
              <a:gd name="connsiteX0" fmla="*/ 0 w 7477432"/>
              <a:gd name="connsiteY0" fmla="*/ 0 h 5073445"/>
              <a:gd name="connsiteX1" fmla="*/ 7477432 w 7477432"/>
              <a:gd name="connsiteY1" fmla="*/ 0 h 5073445"/>
              <a:gd name="connsiteX2" fmla="*/ 7477432 w 7477432"/>
              <a:gd name="connsiteY2" fmla="*/ 5073445 h 5073445"/>
              <a:gd name="connsiteX3" fmla="*/ 0 w 7477432"/>
              <a:gd name="connsiteY3" fmla="*/ 5073445 h 5073445"/>
            </a:gdLst>
            <a:ahLst/>
            <a:cxnLst>
              <a:cxn ang="0">
                <a:pos x="connsiteX0" y="connsiteY0"/>
              </a:cxn>
              <a:cxn ang="0">
                <a:pos x="connsiteX1" y="connsiteY1"/>
              </a:cxn>
              <a:cxn ang="0">
                <a:pos x="connsiteX2" y="connsiteY2"/>
              </a:cxn>
              <a:cxn ang="0">
                <a:pos x="connsiteX3" y="connsiteY3"/>
              </a:cxn>
            </a:cxnLst>
            <a:rect l="l" t="t" r="r" b="b"/>
            <a:pathLst>
              <a:path w="7477432" h="5073445">
                <a:moveTo>
                  <a:pt x="0" y="0"/>
                </a:moveTo>
                <a:lnTo>
                  <a:pt x="7477432" y="0"/>
                </a:lnTo>
                <a:lnTo>
                  <a:pt x="7477432" y="5073445"/>
                </a:lnTo>
                <a:lnTo>
                  <a:pt x="0" y="5073445"/>
                </a:lnTo>
                <a:close/>
              </a:path>
            </a:pathLst>
          </a:custGeom>
        </p:spPr>
        <p:txBody>
          <a:bodyPr wrap="square">
            <a:noAutofit/>
          </a:bodyPr>
          <a:lstStyle>
            <a:lvl1pPr marL="0" indent="0">
              <a:buNone/>
              <a:defRPr sz="1800">
                <a:solidFill>
                  <a:schemeClr val="bg1">
                    <a:lumMod val="95000"/>
                  </a:schemeClr>
                </a:solidFill>
              </a:defRPr>
            </a:lvl1pPr>
          </a:lstStyle>
          <a:p>
            <a:endParaRPr lang="en-US"/>
          </a:p>
        </p:txBody>
      </p:sp>
      <p:sp>
        <p:nvSpPr>
          <p:cNvPr id="2" name="Right Triangle 1">
            <a:extLst>
              <a:ext uri="{FF2B5EF4-FFF2-40B4-BE49-F238E27FC236}">
                <a16:creationId xmlns:a16="http://schemas.microsoft.com/office/drawing/2014/main" id="{D212659B-FA49-4FA3-9F89-69212DEE7C0E}"/>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146EA9-B31D-4388-A156-19A7FFCDAC1E}"/>
              </a:ext>
            </a:extLst>
          </p:cNvPr>
          <p:cNvSpPr txBox="1"/>
          <p:nvPr userDrawn="1"/>
        </p:nvSpPr>
        <p:spPr>
          <a:xfrm rot="16200000">
            <a:off x="11072279" y="5740105"/>
            <a:ext cx="1364982" cy="276999"/>
          </a:xfrm>
          <a:prstGeom prst="rect">
            <a:avLst/>
          </a:prstGeom>
          <a:noFill/>
        </p:spPr>
        <p:txBody>
          <a:bodyPr wrap="square" rtlCol="0">
            <a:spAutoFit/>
          </a:bodyPr>
          <a:lstStyle/>
          <a:p>
            <a:r>
              <a:rPr lang="en-US" sz="1200">
                <a:solidFill>
                  <a:schemeClr val="bg1"/>
                </a:solidFill>
                <a:latin typeface="Oswald" pitchFamily="2" charset="0"/>
              </a:rPr>
              <a:t>WWW.WEBSITE.COM</a:t>
            </a:r>
          </a:p>
        </p:txBody>
      </p:sp>
      <p:sp>
        <p:nvSpPr>
          <p:cNvPr id="4" name="Right Triangle 3">
            <a:extLst>
              <a:ext uri="{FF2B5EF4-FFF2-40B4-BE49-F238E27FC236}">
                <a16:creationId xmlns:a16="http://schemas.microsoft.com/office/drawing/2014/main" id="{468C8245-F369-4882-86C5-C9DC420CA5EB}"/>
              </a:ext>
            </a:extLst>
          </p:cNvPr>
          <p:cNvSpPr/>
          <p:nvPr userDrawn="1"/>
        </p:nvSpPr>
        <p:spPr>
          <a:xfrm flipH="1" flipV="1">
            <a:off x="11258546" y="-2"/>
            <a:ext cx="933452" cy="9334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14955C-4EC4-4DA4-8E83-C8355BEDF9BC}"/>
              </a:ext>
            </a:extLst>
          </p:cNvPr>
          <p:cNvSpPr txBox="1"/>
          <p:nvPr userDrawn="1"/>
        </p:nvSpPr>
        <p:spPr>
          <a:xfrm rot="10800000" flipV="1">
            <a:off x="11607871" y="131403"/>
            <a:ext cx="539750" cy="338554"/>
          </a:xfrm>
          <a:prstGeom prst="rect">
            <a:avLst/>
          </a:prstGeom>
          <a:noFill/>
        </p:spPr>
        <p:txBody>
          <a:bodyPr wrap="square" rtlCol="0">
            <a:spAutoFit/>
          </a:bodyPr>
          <a:lstStyle/>
          <a:p>
            <a:pPr algn="ctr"/>
            <a:fld id="{260E2A6B-A809-4840-BF14-8648BC0BDF87}" type="slidenum">
              <a:rPr lang="id-ID" sz="1600" b="0" i="0" smtClean="0">
                <a:solidFill>
                  <a:schemeClr val="bg1"/>
                </a:solidFill>
                <a:latin typeface="Oswald" pitchFamily="2" charset="0"/>
                <a:ea typeface="Roboto Condensed" panose="02000000000000000000" pitchFamily="2" charset="0"/>
                <a:cs typeface="Segoe UI" panose="020B0502040204020203" pitchFamily="34" charset="0"/>
              </a:rPr>
              <a:pPr algn="ctr"/>
              <a:t>‹#›</a:t>
            </a:fld>
            <a:endParaRPr lang="id-ID" sz="6000" b="0" i="0">
              <a:solidFill>
                <a:schemeClr val="bg1"/>
              </a:solidFill>
              <a:latin typeface="Oswald" pitchFamily="2"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132902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nodePh="1">
                                  <p:stCondLst>
                                    <p:cond delay="75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nodePh="1">
                                  <p:stCondLst>
                                    <p:cond delay="100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nodePh="1">
                                  <p:stCondLst>
                                    <p:cond delay="125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nodePh="1">
                                  <p:stCondLst>
                                    <p:cond delay="15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nodePh="1">
                                  <p:stCondLst>
                                    <p:cond delay="1750"/>
                                  </p:stCondLst>
                                  <p:endCondLst>
                                    <p:cond evt="begin" delay="0">
                                      <p:tn val="21"/>
                                    </p:cond>
                                  </p:end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5"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D880D-3D41-B716-80C7-9C7AEA749D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D70C5-3297-35F4-E18D-7913400F47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776C0-6559-F265-721A-6D071CB2CC1E}"/>
              </a:ext>
            </a:extLst>
          </p:cNvPr>
          <p:cNvSpPr>
            <a:spLocks noGrp="1"/>
          </p:cNvSpPr>
          <p:nvPr>
            <p:ph type="dt" sz="half" idx="10"/>
          </p:nvPr>
        </p:nvSpPr>
        <p:spPr/>
        <p:txBody>
          <a:body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9D3F2E9B-FEAF-C9BF-61A7-42C4120B21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D891A4-5522-706E-0163-DA135E1E084D}"/>
              </a:ext>
            </a:extLst>
          </p:cNvPr>
          <p:cNvSpPr>
            <a:spLocks noGrp="1"/>
          </p:cNvSpPr>
          <p:nvPr>
            <p:ph type="sldNum" sz="quarter" idx="12"/>
          </p:nvPr>
        </p:nvSpPr>
        <p:spPr/>
        <p:txBody>
          <a:bodyPr/>
          <a:lstStyle/>
          <a:p>
            <a:fld id="{96764611-247D-447A-8932-04B9E064487B}" type="slidenum">
              <a:rPr lang="en-GB" smtClean="0"/>
              <a:t>‹#›</a:t>
            </a:fld>
            <a:endParaRPr lang="en-GB"/>
          </a:p>
        </p:txBody>
      </p:sp>
    </p:spTree>
    <p:extLst>
      <p:ext uri="{BB962C8B-B14F-4D97-AF65-F5344CB8AC3E}">
        <p14:creationId xmlns:p14="http://schemas.microsoft.com/office/powerpoint/2010/main" val="238929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elfoli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90925A9-C113-42A5-A026-1600055795B2}"/>
              </a:ext>
            </a:extLst>
          </p:cNvPr>
          <p:cNvSpPr>
            <a:spLocks noGrp="1"/>
          </p:cNvSpPr>
          <p:nvPr>
            <p:ph type="pic" sz="quarter" idx="10"/>
          </p:nvPr>
        </p:nvSpPr>
        <p:spPr>
          <a:xfrm>
            <a:off x="1098933" y="973393"/>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txBody>
          <a:bodyPr wrap="square">
            <a:noAutofit/>
          </a:bodyPr>
          <a:lstStyle>
            <a:lvl1pPr marL="0" indent="0">
              <a:buNone/>
              <a:defRPr sz="2000">
                <a:solidFill>
                  <a:schemeClr val="bg1">
                    <a:lumMod val="95000"/>
                  </a:schemeClr>
                </a:solidFill>
              </a:defRPr>
            </a:lvl1pPr>
          </a:lstStyle>
          <a:p>
            <a:endParaRPr lang="en-US"/>
          </a:p>
        </p:txBody>
      </p:sp>
      <p:sp>
        <p:nvSpPr>
          <p:cNvPr id="16" name="Picture Placeholder 15">
            <a:extLst>
              <a:ext uri="{FF2B5EF4-FFF2-40B4-BE49-F238E27FC236}">
                <a16:creationId xmlns:a16="http://schemas.microsoft.com/office/drawing/2014/main" id="{54F6C33A-7F9B-4AE1-842B-B6A2F62A355F}"/>
              </a:ext>
            </a:extLst>
          </p:cNvPr>
          <p:cNvSpPr>
            <a:spLocks noGrp="1"/>
          </p:cNvSpPr>
          <p:nvPr>
            <p:ph type="pic" sz="quarter" idx="11"/>
          </p:nvPr>
        </p:nvSpPr>
        <p:spPr>
          <a:xfrm>
            <a:off x="1098934" y="2743200"/>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txBody>
          <a:bodyPr wrap="square">
            <a:noAutofit/>
          </a:bodyPr>
          <a:lstStyle>
            <a:lvl1pPr marL="0" indent="0">
              <a:buNone/>
              <a:defRPr sz="2000">
                <a:solidFill>
                  <a:schemeClr val="bg1">
                    <a:lumMod val="95000"/>
                  </a:schemeClr>
                </a:solidFill>
              </a:defRPr>
            </a:lvl1pPr>
          </a:lstStyle>
          <a:p>
            <a:endParaRPr lang="en-US"/>
          </a:p>
        </p:txBody>
      </p:sp>
      <p:sp>
        <p:nvSpPr>
          <p:cNvPr id="15" name="Picture Placeholder 14">
            <a:extLst>
              <a:ext uri="{FF2B5EF4-FFF2-40B4-BE49-F238E27FC236}">
                <a16:creationId xmlns:a16="http://schemas.microsoft.com/office/drawing/2014/main" id="{0269429F-5B4B-4AAC-AE3D-69AFC4F4F555}"/>
              </a:ext>
            </a:extLst>
          </p:cNvPr>
          <p:cNvSpPr>
            <a:spLocks noGrp="1"/>
          </p:cNvSpPr>
          <p:nvPr>
            <p:ph type="pic" sz="quarter" idx="12"/>
          </p:nvPr>
        </p:nvSpPr>
        <p:spPr>
          <a:xfrm>
            <a:off x="3123593" y="2743200"/>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txBody>
          <a:bodyPr wrap="square">
            <a:noAutofit/>
          </a:bodyPr>
          <a:lstStyle>
            <a:lvl1pPr marL="0" indent="0">
              <a:buNone/>
              <a:defRPr sz="2000">
                <a:solidFill>
                  <a:schemeClr val="bg1">
                    <a:lumMod val="95000"/>
                  </a:schemeClr>
                </a:solidFill>
              </a:defRPr>
            </a:lvl1pPr>
          </a:lstStyle>
          <a:p>
            <a:endParaRPr lang="en-US"/>
          </a:p>
        </p:txBody>
      </p:sp>
      <p:sp>
        <p:nvSpPr>
          <p:cNvPr id="14" name="Picture Placeholder 13">
            <a:extLst>
              <a:ext uri="{FF2B5EF4-FFF2-40B4-BE49-F238E27FC236}">
                <a16:creationId xmlns:a16="http://schemas.microsoft.com/office/drawing/2014/main" id="{2D743465-D8FE-48C3-AD1B-B80706801334}"/>
              </a:ext>
            </a:extLst>
          </p:cNvPr>
          <p:cNvSpPr>
            <a:spLocks noGrp="1"/>
          </p:cNvSpPr>
          <p:nvPr>
            <p:ph type="pic" sz="quarter" idx="13"/>
          </p:nvPr>
        </p:nvSpPr>
        <p:spPr>
          <a:xfrm>
            <a:off x="5148250" y="2743200"/>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txBody>
          <a:bodyPr wrap="square">
            <a:noAutofit/>
          </a:bodyPr>
          <a:lstStyle>
            <a:lvl1pPr marL="0" indent="0">
              <a:buNone/>
              <a:defRPr sz="2000">
                <a:solidFill>
                  <a:schemeClr val="bg1">
                    <a:lumMod val="95000"/>
                  </a:schemeClr>
                </a:solidFill>
              </a:defRPr>
            </a:lvl1pPr>
          </a:lstStyle>
          <a:p>
            <a:endParaRPr lang="en-US"/>
          </a:p>
        </p:txBody>
      </p:sp>
      <p:sp>
        <p:nvSpPr>
          <p:cNvPr id="17" name="Picture Placeholder 16">
            <a:extLst>
              <a:ext uri="{FF2B5EF4-FFF2-40B4-BE49-F238E27FC236}">
                <a16:creationId xmlns:a16="http://schemas.microsoft.com/office/drawing/2014/main" id="{BEB10479-66A0-4099-BF10-4F02EC85444F}"/>
              </a:ext>
            </a:extLst>
          </p:cNvPr>
          <p:cNvSpPr>
            <a:spLocks noGrp="1"/>
          </p:cNvSpPr>
          <p:nvPr>
            <p:ph type="pic" sz="quarter" idx="14"/>
          </p:nvPr>
        </p:nvSpPr>
        <p:spPr>
          <a:xfrm>
            <a:off x="3123594" y="4513006"/>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txBody>
          <a:bodyPr wrap="square">
            <a:noAutofit/>
          </a:bodyPr>
          <a:lstStyle>
            <a:lvl1pPr marL="0" indent="0">
              <a:buNone/>
              <a:defRPr sz="2000">
                <a:solidFill>
                  <a:schemeClr val="bg1">
                    <a:lumMod val="95000"/>
                  </a:schemeClr>
                </a:solidFill>
              </a:defRPr>
            </a:lvl1pPr>
          </a:lstStyle>
          <a:p>
            <a:endParaRPr lang="en-US"/>
          </a:p>
        </p:txBody>
      </p:sp>
    </p:spTree>
    <p:extLst>
      <p:ext uri="{BB962C8B-B14F-4D97-AF65-F5344CB8AC3E}">
        <p14:creationId xmlns:p14="http://schemas.microsoft.com/office/powerpoint/2010/main" val="20381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5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750"/>
                                  </p:stCondLst>
                                  <p:endCondLst>
                                    <p:cond evt="begin" delay="0">
                                      <p:tn val="21"/>
                                    </p:cond>
                                  </p:end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5" grpId="0"/>
      <p:bldP spid="14" grpId="0"/>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3_Titelfoli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D92208E-928C-4066-A00F-7DFEAA7E430B}"/>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2595223 w 12192000"/>
              <a:gd name="connsiteY3" fmla="*/ 6858000 h 6858000"/>
              <a:gd name="connsiteX4" fmla="*/ 0 w 12192000"/>
              <a:gd name="connsiteY4" fmla="*/ 426277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2595223" y="6858000"/>
                </a:lnTo>
                <a:lnTo>
                  <a:pt x="0" y="4262777"/>
                </a:lnTo>
                <a:close/>
              </a:path>
            </a:pathLst>
          </a:custGeom>
          <a:solidFill>
            <a:schemeClr val="bg1">
              <a:lumMod val="95000"/>
              <a:alpha val="40000"/>
            </a:schemeClr>
          </a:solidFill>
        </p:spPr>
        <p:txBody>
          <a:bodyPr/>
          <a:lstStyle>
            <a:lvl1pPr>
              <a:defRPr lang="en-US" sz="1600">
                <a:solidFill>
                  <a:schemeClr val="bg1">
                    <a:lumMod val="95000"/>
                  </a:schemeClr>
                </a:solidFill>
              </a:defRPr>
            </a:lvl1pPr>
          </a:lstStyle>
          <a:p>
            <a:pPr marL="0" lvl="0" indent="0" algn="ctr">
              <a:buNone/>
            </a:pPr>
            <a:endParaRPr lang="en-US"/>
          </a:p>
        </p:txBody>
      </p:sp>
      <p:sp>
        <p:nvSpPr>
          <p:cNvPr id="2" name="TextBox 1">
            <a:extLst>
              <a:ext uri="{FF2B5EF4-FFF2-40B4-BE49-F238E27FC236}">
                <a16:creationId xmlns:a16="http://schemas.microsoft.com/office/drawing/2014/main" id="{B7F6E879-24CA-4C5B-B540-011C0986666F}"/>
              </a:ext>
            </a:extLst>
          </p:cNvPr>
          <p:cNvSpPr txBox="1"/>
          <p:nvPr userDrawn="1"/>
        </p:nvSpPr>
        <p:spPr>
          <a:xfrm rot="16200000">
            <a:off x="-58887" y="5923225"/>
            <a:ext cx="998746" cy="276999"/>
          </a:xfrm>
          <a:prstGeom prst="rect">
            <a:avLst/>
          </a:prstGeom>
          <a:noFill/>
        </p:spPr>
        <p:txBody>
          <a:bodyPr wrap="square" rtlCol="0">
            <a:spAutoFit/>
          </a:bodyPr>
          <a:lstStyle/>
          <a:p>
            <a:r>
              <a:rPr lang="en-US" sz="1200">
                <a:solidFill>
                  <a:schemeClr val="bg1"/>
                </a:solidFill>
                <a:latin typeface="Oswald" pitchFamily="2" charset="0"/>
              </a:rPr>
              <a:t>© 2020</a:t>
            </a:r>
          </a:p>
        </p:txBody>
      </p:sp>
    </p:spTree>
    <p:extLst>
      <p:ext uri="{BB962C8B-B14F-4D97-AF65-F5344CB8AC3E}">
        <p14:creationId xmlns:p14="http://schemas.microsoft.com/office/powerpoint/2010/main" val="17080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Titelfoli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75D9392-4B10-415F-BC28-0C18842DEC4D}"/>
              </a:ext>
            </a:extLst>
          </p:cNvPr>
          <p:cNvSpPr>
            <a:spLocks noGrp="1"/>
          </p:cNvSpPr>
          <p:nvPr>
            <p:ph type="pic" sz="quarter" idx="10"/>
          </p:nvPr>
        </p:nvSpPr>
        <p:spPr>
          <a:xfrm>
            <a:off x="5702505" y="661160"/>
            <a:ext cx="3180033" cy="3180033"/>
          </a:xfrm>
          <a:custGeom>
            <a:avLst/>
            <a:gdLst>
              <a:gd name="connsiteX0" fmla="*/ 1590017 w 3180033"/>
              <a:gd name="connsiteY0" fmla="*/ 0 h 3180033"/>
              <a:gd name="connsiteX1" fmla="*/ 3180033 w 3180033"/>
              <a:gd name="connsiteY1" fmla="*/ 1590017 h 3180033"/>
              <a:gd name="connsiteX2" fmla="*/ 1590017 w 3180033"/>
              <a:gd name="connsiteY2" fmla="*/ 3180033 h 3180033"/>
              <a:gd name="connsiteX3" fmla="*/ 0 w 3180033"/>
              <a:gd name="connsiteY3" fmla="*/ 1590017 h 3180033"/>
            </a:gdLst>
            <a:ahLst/>
            <a:cxnLst>
              <a:cxn ang="0">
                <a:pos x="connsiteX0" y="connsiteY0"/>
              </a:cxn>
              <a:cxn ang="0">
                <a:pos x="connsiteX1" y="connsiteY1"/>
              </a:cxn>
              <a:cxn ang="0">
                <a:pos x="connsiteX2" y="connsiteY2"/>
              </a:cxn>
              <a:cxn ang="0">
                <a:pos x="connsiteX3" y="connsiteY3"/>
              </a:cxn>
            </a:cxnLst>
            <a:rect l="l" t="t" r="r" b="b"/>
            <a:pathLst>
              <a:path w="3180033" h="3180033">
                <a:moveTo>
                  <a:pt x="1590017" y="0"/>
                </a:moveTo>
                <a:lnTo>
                  <a:pt x="3180033" y="1590017"/>
                </a:lnTo>
                <a:lnTo>
                  <a:pt x="1590017" y="3180033"/>
                </a:lnTo>
                <a:lnTo>
                  <a:pt x="0" y="1590017"/>
                </a:lnTo>
                <a:close/>
              </a:path>
            </a:pathLst>
          </a:custGeom>
          <a:solidFill>
            <a:schemeClr val="bg1">
              <a:lumMod val="95000"/>
              <a:alpha val="40000"/>
            </a:schemeClr>
          </a:solidFill>
          <a:effectLst>
            <a:outerShdw blurRad="279400" dist="165100" dir="5400000" sx="97000" sy="97000" algn="t" rotWithShape="0">
              <a:prstClr val="black">
                <a:alpha val="12000"/>
              </a:prstClr>
            </a:outerShdw>
          </a:effectLst>
        </p:spPr>
        <p:txBody>
          <a:bodyPr wrap="square">
            <a:noAutofit/>
          </a:bodyPr>
          <a:lstStyle>
            <a:lvl1pPr marL="0" indent="0">
              <a:buNone/>
              <a:defRPr sz="2000">
                <a:solidFill>
                  <a:schemeClr val="bg1">
                    <a:lumMod val="75000"/>
                  </a:schemeClr>
                </a:solidFill>
              </a:defRPr>
            </a:lvl1pPr>
          </a:lstStyle>
          <a:p>
            <a:endParaRPr lang="en-US"/>
          </a:p>
        </p:txBody>
      </p:sp>
      <p:sp>
        <p:nvSpPr>
          <p:cNvPr id="12" name="Picture Placeholder 11">
            <a:extLst>
              <a:ext uri="{FF2B5EF4-FFF2-40B4-BE49-F238E27FC236}">
                <a16:creationId xmlns:a16="http://schemas.microsoft.com/office/drawing/2014/main" id="{E78C51A1-972F-4138-A822-A944798C07A2}"/>
              </a:ext>
            </a:extLst>
          </p:cNvPr>
          <p:cNvSpPr>
            <a:spLocks noGrp="1"/>
          </p:cNvSpPr>
          <p:nvPr>
            <p:ph type="pic" sz="quarter" idx="11"/>
          </p:nvPr>
        </p:nvSpPr>
        <p:spPr>
          <a:xfrm>
            <a:off x="8773172" y="557568"/>
            <a:ext cx="1491773" cy="1491773"/>
          </a:xfrm>
          <a:custGeom>
            <a:avLst/>
            <a:gdLst>
              <a:gd name="connsiteX0" fmla="*/ 745887 w 1491773"/>
              <a:gd name="connsiteY0" fmla="*/ 0 h 1491773"/>
              <a:gd name="connsiteX1" fmla="*/ 1491773 w 1491773"/>
              <a:gd name="connsiteY1" fmla="*/ 745887 h 1491773"/>
              <a:gd name="connsiteX2" fmla="*/ 745887 w 1491773"/>
              <a:gd name="connsiteY2" fmla="*/ 1491773 h 1491773"/>
              <a:gd name="connsiteX3" fmla="*/ 0 w 1491773"/>
              <a:gd name="connsiteY3" fmla="*/ 745887 h 1491773"/>
            </a:gdLst>
            <a:ahLst/>
            <a:cxnLst>
              <a:cxn ang="0">
                <a:pos x="connsiteX0" y="connsiteY0"/>
              </a:cxn>
              <a:cxn ang="0">
                <a:pos x="connsiteX1" y="connsiteY1"/>
              </a:cxn>
              <a:cxn ang="0">
                <a:pos x="connsiteX2" y="connsiteY2"/>
              </a:cxn>
              <a:cxn ang="0">
                <a:pos x="connsiteX3" y="connsiteY3"/>
              </a:cxn>
            </a:cxnLst>
            <a:rect l="l" t="t" r="r" b="b"/>
            <a:pathLst>
              <a:path w="1491773" h="1491773">
                <a:moveTo>
                  <a:pt x="745887" y="0"/>
                </a:moveTo>
                <a:lnTo>
                  <a:pt x="1491773" y="745887"/>
                </a:lnTo>
                <a:lnTo>
                  <a:pt x="745887" y="1491773"/>
                </a:lnTo>
                <a:lnTo>
                  <a:pt x="0" y="745887"/>
                </a:lnTo>
                <a:close/>
              </a:path>
            </a:pathLst>
          </a:custGeom>
          <a:solidFill>
            <a:schemeClr val="bg1">
              <a:lumMod val="95000"/>
              <a:alpha val="40000"/>
            </a:schemeClr>
          </a:solidFill>
        </p:spPr>
        <p:txBody>
          <a:bodyPr wrap="square">
            <a:noAutofit/>
          </a:bodyPr>
          <a:lstStyle>
            <a:lvl1pPr marL="0" indent="0">
              <a:buNone/>
              <a:defRPr sz="2000">
                <a:solidFill>
                  <a:schemeClr val="bg1">
                    <a:lumMod val="75000"/>
                  </a:schemeClr>
                </a:solidFill>
              </a:defRPr>
            </a:lvl1pPr>
          </a:lstStyle>
          <a:p>
            <a:endParaRPr lang="en-US"/>
          </a:p>
        </p:txBody>
      </p:sp>
      <p:sp>
        <p:nvSpPr>
          <p:cNvPr id="13" name="Picture Placeholder 12">
            <a:extLst>
              <a:ext uri="{FF2B5EF4-FFF2-40B4-BE49-F238E27FC236}">
                <a16:creationId xmlns:a16="http://schemas.microsoft.com/office/drawing/2014/main" id="{573CFF04-C9B9-4D0F-A5A9-D8F64959EFBC}"/>
              </a:ext>
            </a:extLst>
          </p:cNvPr>
          <p:cNvSpPr>
            <a:spLocks noGrp="1"/>
          </p:cNvSpPr>
          <p:nvPr>
            <p:ph type="pic" sz="quarter" idx="12"/>
          </p:nvPr>
        </p:nvSpPr>
        <p:spPr>
          <a:xfrm>
            <a:off x="7773501" y="2466448"/>
            <a:ext cx="3790890" cy="3790890"/>
          </a:xfrm>
          <a:custGeom>
            <a:avLst/>
            <a:gdLst>
              <a:gd name="connsiteX0" fmla="*/ 1590017 w 3180033"/>
              <a:gd name="connsiteY0" fmla="*/ 0 h 3180033"/>
              <a:gd name="connsiteX1" fmla="*/ 3180033 w 3180033"/>
              <a:gd name="connsiteY1" fmla="*/ 1590017 h 3180033"/>
              <a:gd name="connsiteX2" fmla="*/ 1590017 w 3180033"/>
              <a:gd name="connsiteY2" fmla="*/ 3180033 h 3180033"/>
              <a:gd name="connsiteX3" fmla="*/ 0 w 3180033"/>
              <a:gd name="connsiteY3" fmla="*/ 1590017 h 3180033"/>
            </a:gdLst>
            <a:ahLst/>
            <a:cxnLst>
              <a:cxn ang="0">
                <a:pos x="connsiteX0" y="connsiteY0"/>
              </a:cxn>
              <a:cxn ang="0">
                <a:pos x="connsiteX1" y="connsiteY1"/>
              </a:cxn>
              <a:cxn ang="0">
                <a:pos x="connsiteX2" y="connsiteY2"/>
              </a:cxn>
              <a:cxn ang="0">
                <a:pos x="connsiteX3" y="connsiteY3"/>
              </a:cxn>
            </a:cxnLst>
            <a:rect l="l" t="t" r="r" b="b"/>
            <a:pathLst>
              <a:path w="3180033" h="3180033">
                <a:moveTo>
                  <a:pt x="1590017" y="0"/>
                </a:moveTo>
                <a:lnTo>
                  <a:pt x="3180033" y="1590017"/>
                </a:lnTo>
                <a:lnTo>
                  <a:pt x="1590017" y="3180033"/>
                </a:lnTo>
                <a:lnTo>
                  <a:pt x="0" y="1590017"/>
                </a:lnTo>
                <a:close/>
              </a:path>
            </a:pathLst>
          </a:custGeom>
          <a:solidFill>
            <a:schemeClr val="bg1">
              <a:lumMod val="95000"/>
              <a:alpha val="40000"/>
            </a:schemeClr>
          </a:solidFill>
          <a:effectLst>
            <a:outerShdw blurRad="977900" dist="406400" dir="5400000" sx="87000" sy="87000" algn="t" rotWithShape="0">
              <a:prstClr val="black">
                <a:alpha val="40000"/>
              </a:prstClr>
            </a:outerShdw>
          </a:effectLst>
        </p:spPr>
        <p:txBody>
          <a:bodyPr wrap="square">
            <a:noAutofit/>
          </a:bodyPr>
          <a:lstStyle>
            <a:lvl1pPr marL="0" indent="0">
              <a:buNone/>
              <a:defRPr sz="2000">
                <a:solidFill>
                  <a:schemeClr val="bg1">
                    <a:lumMod val="75000"/>
                  </a:schemeClr>
                </a:solidFill>
              </a:defRPr>
            </a:lvl1pPr>
          </a:lstStyle>
          <a:p>
            <a:endParaRPr lang="en-US"/>
          </a:p>
        </p:txBody>
      </p:sp>
      <p:sp>
        <p:nvSpPr>
          <p:cNvPr id="14" name="Picture Placeholder 13">
            <a:extLst>
              <a:ext uri="{FF2B5EF4-FFF2-40B4-BE49-F238E27FC236}">
                <a16:creationId xmlns:a16="http://schemas.microsoft.com/office/drawing/2014/main" id="{19A7283C-0C3C-454C-B9E6-24A7DC638D0C}"/>
              </a:ext>
            </a:extLst>
          </p:cNvPr>
          <p:cNvSpPr>
            <a:spLocks noGrp="1"/>
          </p:cNvSpPr>
          <p:nvPr>
            <p:ph type="pic" sz="quarter" idx="13"/>
          </p:nvPr>
        </p:nvSpPr>
        <p:spPr>
          <a:xfrm>
            <a:off x="6121214" y="4274845"/>
            <a:ext cx="1491773" cy="1491773"/>
          </a:xfrm>
          <a:custGeom>
            <a:avLst/>
            <a:gdLst>
              <a:gd name="connsiteX0" fmla="*/ 745887 w 1491773"/>
              <a:gd name="connsiteY0" fmla="*/ 0 h 1491773"/>
              <a:gd name="connsiteX1" fmla="*/ 1491773 w 1491773"/>
              <a:gd name="connsiteY1" fmla="*/ 745887 h 1491773"/>
              <a:gd name="connsiteX2" fmla="*/ 745887 w 1491773"/>
              <a:gd name="connsiteY2" fmla="*/ 1491773 h 1491773"/>
              <a:gd name="connsiteX3" fmla="*/ 0 w 1491773"/>
              <a:gd name="connsiteY3" fmla="*/ 745887 h 1491773"/>
            </a:gdLst>
            <a:ahLst/>
            <a:cxnLst>
              <a:cxn ang="0">
                <a:pos x="connsiteX0" y="connsiteY0"/>
              </a:cxn>
              <a:cxn ang="0">
                <a:pos x="connsiteX1" y="connsiteY1"/>
              </a:cxn>
              <a:cxn ang="0">
                <a:pos x="connsiteX2" y="connsiteY2"/>
              </a:cxn>
              <a:cxn ang="0">
                <a:pos x="connsiteX3" y="connsiteY3"/>
              </a:cxn>
            </a:cxnLst>
            <a:rect l="l" t="t" r="r" b="b"/>
            <a:pathLst>
              <a:path w="1491773" h="1491773">
                <a:moveTo>
                  <a:pt x="745887" y="0"/>
                </a:moveTo>
                <a:lnTo>
                  <a:pt x="1491773" y="745887"/>
                </a:lnTo>
                <a:lnTo>
                  <a:pt x="745887" y="1491773"/>
                </a:lnTo>
                <a:lnTo>
                  <a:pt x="0" y="745887"/>
                </a:lnTo>
                <a:close/>
              </a:path>
            </a:pathLst>
          </a:custGeom>
          <a:solidFill>
            <a:schemeClr val="bg1">
              <a:lumMod val="95000"/>
              <a:alpha val="40000"/>
            </a:schemeClr>
          </a:solidFill>
        </p:spPr>
        <p:txBody>
          <a:bodyPr wrap="square">
            <a:noAutofit/>
          </a:bodyPr>
          <a:lstStyle>
            <a:lvl1pPr marL="0" indent="0">
              <a:buNone/>
              <a:defRPr sz="2000">
                <a:solidFill>
                  <a:schemeClr val="bg1">
                    <a:lumMod val="75000"/>
                  </a:schemeClr>
                </a:solidFill>
              </a:defRPr>
            </a:lvl1pPr>
          </a:lstStyle>
          <a:p>
            <a:endParaRPr lang="en-US"/>
          </a:p>
        </p:txBody>
      </p:sp>
    </p:spTree>
    <p:extLst>
      <p:ext uri="{BB962C8B-B14F-4D97-AF65-F5344CB8AC3E}">
        <p14:creationId xmlns:p14="http://schemas.microsoft.com/office/powerpoint/2010/main" val="41037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1+#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Titelfoli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A9BACD4-DBD8-47E4-849F-8D7927F6934B}"/>
              </a:ext>
            </a:extLst>
          </p:cNvPr>
          <p:cNvSpPr>
            <a:spLocks noGrp="1"/>
          </p:cNvSpPr>
          <p:nvPr>
            <p:ph type="pic" sz="quarter" idx="10"/>
          </p:nvPr>
        </p:nvSpPr>
        <p:spPr>
          <a:xfrm>
            <a:off x="3091543" y="1229969"/>
            <a:ext cx="6008914" cy="3008671"/>
          </a:xfrm>
          <a:custGeom>
            <a:avLst/>
            <a:gdLst>
              <a:gd name="connsiteX0" fmla="*/ 0 w 6420464"/>
              <a:gd name="connsiteY0" fmla="*/ 0 h 3008671"/>
              <a:gd name="connsiteX1" fmla="*/ 6420464 w 6420464"/>
              <a:gd name="connsiteY1" fmla="*/ 0 h 3008671"/>
              <a:gd name="connsiteX2" fmla="*/ 6420464 w 6420464"/>
              <a:gd name="connsiteY2" fmla="*/ 3008671 h 3008671"/>
              <a:gd name="connsiteX3" fmla="*/ 0 w 6420464"/>
              <a:gd name="connsiteY3" fmla="*/ 3008671 h 3008671"/>
            </a:gdLst>
            <a:ahLst/>
            <a:cxnLst>
              <a:cxn ang="0">
                <a:pos x="connsiteX0" y="connsiteY0"/>
              </a:cxn>
              <a:cxn ang="0">
                <a:pos x="connsiteX1" y="connsiteY1"/>
              </a:cxn>
              <a:cxn ang="0">
                <a:pos x="connsiteX2" y="connsiteY2"/>
              </a:cxn>
              <a:cxn ang="0">
                <a:pos x="connsiteX3" y="connsiteY3"/>
              </a:cxn>
            </a:cxnLst>
            <a:rect l="l" t="t" r="r" b="b"/>
            <a:pathLst>
              <a:path w="6420464" h="3008671">
                <a:moveTo>
                  <a:pt x="0" y="0"/>
                </a:moveTo>
                <a:lnTo>
                  <a:pt x="6420464" y="0"/>
                </a:lnTo>
                <a:lnTo>
                  <a:pt x="6420464" y="3008671"/>
                </a:lnTo>
                <a:lnTo>
                  <a:pt x="0" y="3008671"/>
                </a:lnTo>
                <a:close/>
              </a:path>
            </a:pathLst>
          </a:custGeom>
          <a:noFill/>
        </p:spPr>
        <p:txBody>
          <a:bodyPr wrap="square">
            <a:noAutofit/>
          </a:bodyPr>
          <a:lstStyle>
            <a:lvl1pPr marL="0" indent="0">
              <a:buNone/>
              <a:defRPr sz="2000"/>
            </a:lvl1pPr>
          </a:lstStyle>
          <a:p>
            <a:endParaRPr lang="en-US"/>
          </a:p>
        </p:txBody>
      </p:sp>
    </p:spTree>
    <p:extLst>
      <p:ext uri="{BB962C8B-B14F-4D97-AF65-F5344CB8AC3E}">
        <p14:creationId xmlns:p14="http://schemas.microsoft.com/office/powerpoint/2010/main" val="135853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8.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1A2A"/>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0F795149-EAB3-4FDC-9035-231508E9982C}"/>
              </a:ext>
            </a:extLst>
          </p:cNvPr>
          <p:cNvSpPr/>
          <p:nvPr userDrawn="1"/>
        </p:nvSpPr>
        <p:spPr>
          <a:xfrm>
            <a:off x="0" y="2492476"/>
            <a:ext cx="4365524" cy="4365524"/>
          </a:xfrm>
          <a:prstGeom prst="rtTriangle">
            <a:avLst/>
          </a:prstGeom>
          <a:solidFill>
            <a:srgbClr val="F7F7F7">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5FC15C-0A54-4DF4-AFBA-9D258A8BBF6F}"/>
              </a:ext>
            </a:extLst>
          </p:cNvPr>
          <p:cNvSpPr txBox="1"/>
          <p:nvPr userDrawn="1"/>
        </p:nvSpPr>
        <p:spPr>
          <a:xfrm rot="16200000">
            <a:off x="-58887" y="5923225"/>
            <a:ext cx="998746" cy="276999"/>
          </a:xfrm>
          <a:prstGeom prst="rect">
            <a:avLst/>
          </a:prstGeom>
          <a:noFill/>
        </p:spPr>
        <p:txBody>
          <a:bodyPr wrap="square" rtlCol="0">
            <a:spAutoFit/>
          </a:bodyPr>
          <a:lstStyle/>
          <a:p>
            <a:r>
              <a:rPr lang="en-US" sz="1200">
                <a:solidFill>
                  <a:schemeClr val="bg1"/>
                </a:solidFill>
                <a:latin typeface="Oswald" pitchFamily="2" charset="0"/>
              </a:rPr>
              <a:t>© 2020</a:t>
            </a:r>
          </a:p>
        </p:txBody>
      </p:sp>
      <p:sp>
        <p:nvSpPr>
          <p:cNvPr id="11" name="TextBox 10">
            <a:extLst>
              <a:ext uri="{FF2B5EF4-FFF2-40B4-BE49-F238E27FC236}">
                <a16:creationId xmlns:a16="http://schemas.microsoft.com/office/drawing/2014/main" id="{9222CB6C-F48B-4555-AA2B-649FC35D1DF3}"/>
              </a:ext>
            </a:extLst>
          </p:cNvPr>
          <p:cNvSpPr txBox="1"/>
          <p:nvPr userDrawn="1"/>
        </p:nvSpPr>
        <p:spPr>
          <a:xfrm rot="16200000">
            <a:off x="11072279" y="5740105"/>
            <a:ext cx="1364982" cy="276999"/>
          </a:xfrm>
          <a:prstGeom prst="rect">
            <a:avLst/>
          </a:prstGeom>
          <a:noFill/>
        </p:spPr>
        <p:txBody>
          <a:bodyPr wrap="square" rtlCol="0">
            <a:spAutoFit/>
          </a:bodyPr>
          <a:lstStyle/>
          <a:p>
            <a:r>
              <a:rPr lang="en-US" sz="1200">
                <a:solidFill>
                  <a:schemeClr val="bg1"/>
                </a:solidFill>
                <a:latin typeface="Oswald" pitchFamily="2" charset="0"/>
              </a:rPr>
              <a:t>WWW.WEBSITE.COM</a:t>
            </a:r>
          </a:p>
        </p:txBody>
      </p:sp>
      <p:sp>
        <p:nvSpPr>
          <p:cNvPr id="12" name="Right Triangle 11">
            <a:extLst>
              <a:ext uri="{FF2B5EF4-FFF2-40B4-BE49-F238E27FC236}">
                <a16:creationId xmlns:a16="http://schemas.microsoft.com/office/drawing/2014/main" id="{CBE2FD71-0679-430D-9BFC-51F412544F98}"/>
              </a:ext>
            </a:extLst>
          </p:cNvPr>
          <p:cNvSpPr/>
          <p:nvPr userDrawn="1"/>
        </p:nvSpPr>
        <p:spPr>
          <a:xfrm flipH="1" flipV="1">
            <a:off x="11258546" y="-2"/>
            <a:ext cx="933452" cy="9334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7637FCC-B01B-4AFE-8484-5301552DDD3C}"/>
              </a:ext>
            </a:extLst>
          </p:cNvPr>
          <p:cNvSpPr txBox="1"/>
          <p:nvPr userDrawn="1"/>
        </p:nvSpPr>
        <p:spPr>
          <a:xfrm rot="10800000" flipV="1">
            <a:off x="11607871" y="131403"/>
            <a:ext cx="539750" cy="338554"/>
          </a:xfrm>
          <a:prstGeom prst="rect">
            <a:avLst/>
          </a:prstGeom>
          <a:noFill/>
        </p:spPr>
        <p:txBody>
          <a:bodyPr wrap="square" rtlCol="0">
            <a:spAutoFit/>
          </a:bodyPr>
          <a:lstStyle/>
          <a:p>
            <a:pPr algn="ctr"/>
            <a:fld id="{260E2A6B-A809-4840-BF14-8648BC0BDF87}" type="slidenum">
              <a:rPr lang="id-ID" sz="1600" b="0" i="0" smtClean="0">
                <a:solidFill>
                  <a:schemeClr val="bg1"/>
                </a:solidFill>
                <a:latin typeface="Oswald" pitchFamily="2" charset="0"/>
                <a:ea typeface="Roboto Condensed" panose="02000000000000000000" pitchFamily="2" charset="0"/>
                <a:cs typeface="Segoe UI" panose="020B0502040204020203" pitchFamily="34" charset="0"/>
              </a:rPr>
              <a:pPr algn="ctr"/>
              <a:t>‹#›</a:t>
            </a:fld>
            <a:endParaRPr lang="id-ID" sz="6000" b="0" i="0">
              <a:solidFill>
                <a:schemeClr val="bg1"/>
              </a:solidFill>
              <a:latin typeface="Oswald" pitchFamily="2"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2159942212"/>
      </p:ext>
    </p:extLst>
  </p:cSld>
  <p:clrMap bg1="lt1" tx1="dk1" bg2="lt2" tx2="dk2" accent1="accent1" accent2="accent2" accent3="accent3" accent4="accent4" accent5="accent5" accent6="accent6" hlink="hlink" folHlink="folHlink"/>
  <p:sldLayoutIdLst>
    <p:sldLayoutId id="2147483666" r:id="rId1"/>
    <p:sldLayoutId id="2147483662" r:id="rId2"/>
    <p:sldLayoutId id="2147483752" r:id="rId3"/>
    <p:sldLayoutId id="2147483707" r:id="rId4"/>
    <p:sldLayoutId id="2147483760" r:id="rId5"/>
    <p:sldLayoutId id="2147483761"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B39DA-D2D1-1C81-8CFA-0CC2E55740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8E52C4-A60B-69C5-EABF-421827A05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5CD45-90D0-2196-6950-481B0910D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92CB0-CB12-489A-93D2-0BCAB4A4798C}" type="datetimeFigureOut">
              <a:rPr lang="en-GB" smtClean="0"/>
              <a:t>28/01/2023</a:t>
            </a:fld>
            <a:endParaRPr lang="en-GB"/>
          </a:p>
        </p:txBody>
      </p:sp>
      <p:sp>
        <p:nvSpPr>
          <p:cNvPr id="5" name="Footer Placeholder 4">
            <a:extLst>
              <a:ext uri="{FF2B5EF4-FFF2-40B4-BE49-F238E27FC236}">
                <a16:creationId xmlns:a16="http://schemas.microsoft.com/office/drawing/2014/main" id="{F34384E6-8740-CFC7-2A49-0D3E1E80C5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DA047DE-4BE6-0DE8-59BE-BEB90A4DC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E0382-6FB3-4A43-B9E1-29C686EC69E7}" type="slidenum">
              <a:rPr lang="en-GB" smtClean="0"/>
              <a:t>‹#›</a:t>
            </a:fld>
            <a:endParaRPr lang="en-GB"/>
          </a:p>
        </p:txBody>
      </p:sp>
    </p:spTree>
    <p:extLst>
      <p:ext uri="{BB962C8B-B14F-4D97-AF65-F5344CB8AC3E}">
        <p14:creationId xmlns:p14="http://schemas.microsoft.com/office/powerpoint/2010/main" val="2231431203"/>
      </p:ext>
    </p:extLst>
  </p:cSld>
  <p:clrMap bg1="lt1" tx1="dk1" bg2="lt2" tx2="dk2" accent1="accent1" accent2="accent2" accent3="accent3" accent4="accent4" accent5="accent5" accent6="accent6" hlink="hlink" folHlink="folHlink"/>
  <p:sldLayoutIdLst>
    <p:sldLayoutId id="21474837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D4AEC-7691-EB6D-5786-12AB8F82F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7DBBA7-C2ED-B985-13F0-3C28D21D7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9234E-E0A1-F7C4-5C84-0D008AA74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4745E-CE17-4B81-B30D-C122B44D27C7}" type="datetimeFigureOut">
              <a:rPr lang="en-US" smtClean="0"/>
              <a:t>1/28/2023</a:t>
            </a:fld>
            <a:endParaRPr lang="en-US"/>
          </a:p>
        </p:txBody>
      </p:sp>
      <p:sp>
        <p:nvSpPr>
          <p:cNvPr id="5" name="Footer Placeholder 4">
            <a:extLst>
              <a:ext uri="{FF2B5EF4-FFF2-40B4-BE49-F238E27FC236}">
                <a16:creationId xmlns:a16="http://schemas.microsoft.com/office/drawing/2014/main" id="{AE7A6402-EAF1-2524-E79F-63A0F4A316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ED1419-6016-A27D-8A76-0CA7A56D5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858FB-E9DD-40C6-B190-2E88D548F993}" type="slidenum">
              <a:rPr lang="en-US" smtClean="0"/>
              <a:t>‹#›</a:t>
            </a:fld>
            <a:endParaRPr lang="en-US"/>
          </a:p>
        </p:txBody>
      </p:sp>
    </p:spTree>
    <p:extLst>
      <p:ext uri="{BB962C8B-B14F-4D97-AF65-F5344CB8AC3E}">
        <p14:creationId xmlns:p14="http://schemas.microsoft.com/office/powerpoint/2010/main" val="2830942222"/>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D96327-87C4-8D48-3A0B-38CA85E1D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00F331-95CB-A056-79A7-C5805D422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E694B-A4BF-632B-5D02-DE9CBF5BBC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CF6E-AF5E-49A9-AC6C-5C20377DDCAD}" type="datetimeFigureOut">
              <a:rPr lang="en-US" smtClean="0"/>
              <a:t>1/28/2023</a:t>
            </a:fld>
            <a:endParaRPr lang="en-US"/>
          </a:p>
        </p:txBody>
      </p:sp>
      <p:sp>
        <p:nvSpPr>
          <p:cNvPr id="5" name="Footer Placeholder 4">
            <a:extLst>
              <a:ext uri="{FF2B5EF4-FFF2-40B4-BE49-F238E27FC236}">
                <a16:creationId xmlns:a16="http://schemas.microsoft.com/office/drawing/2014/main" id="{B76C9330-9923-EAA3-6767-EC090E38B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E3CF4B-B84B-16F0-EB86-732475D6BB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0A722-6CB3-42A1-9F50-ED756A30CF76}" type="slidenum">
              <a:rPr lang="en-US" smtClean="0"/>
              <a:t>‹#›</a:t>
            </a:fld>
            <a:endParaRPr lang="en-US"/>
          </a:p>
        </p:txBody>
      </p:sp>
    </p:spTree>
    <p:extLst>
      <p:ext uri="{BB962C8B-B14F-4D97-AF65-F5344CB8AC3E}">
        <p14:creationId xmlns:p14="http://schemas.microsoft.com/office/powerpoint/2010/main" val="2948663805"/>
      </p:ext>
    </p:extLst>
  </p:cSld>
  <p:clrMap bg1="lt1" tx1="dk1" bg2="lt2" tx2="dk2" accent1="accent1" accent2="accent2" accent3="accent3" accent4="accent4" accent5="accent5" accent6="accent6" hlink="hlink" folHlink="folHlink"/>
  <p:sldLayoutIdLst>
    <p:sldLayoutId id="21474837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886ED-F838-E221-5747-1087891E7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B6C101-FE0F-535B-5122-D507D82DAE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81CEC-FB68-EBA2-F75E-61B99A25D4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01703-2B5C-4E9A-959E-B8A4D23E765E}" type="datetimeFigureOut">
              <a:rPr lang="en-US" smtClean="0"/>
              <a:t>1/28/2023</a:t>
            </a:fld>
            <a:endParaRPr lang="en-US"/>
          </a:p>
        </p:txBody>
      </p:sp>
      <p:sp>
        <p:nvSpPr>
          <p:cNvPr id="5" name="Footer Placeholder 4">
            <a:extLst>
              <a:ext uri="{FF2B5EF4-FFF2-40B4-BE49-F238E27FC236}">
                <a16:creationId xmlns:a16="http://schemas.microsoft.com/office/drawing/2014/main" id="{0FC54F5B-2874-4ABD-14AF-D5FC935B7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9294EA-105D-2728-EDCB-96ECA5C39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9BDF1-EBAE-42D6-9984-7D174342C277}" type="slidenum">
              <a:rPr lang="en-US" smtClean="0"/>
              <a:t>‹#›</a:t>
            </a:fld>
            <a:endParaRPr lang="en-US"/>
          </a:p>
        </p:txBody>
      </p:sp>
    </p:spTree>
    <p:extLst>
      <p:ext uri="{BB962C8B-B14F-4D97-AF65-F5344CB8AC3E}">
        <p14:creationId xmlns:p14="http://schemas.microsoft.com/office/powerpoint/2010/main" val="2077598871"/>
      </p:ext>
    </p:extLst>
  </p:cSld>
  <p:clrMap bg1="lt1" tx1="dk1" bg2="lt2" tx2="dk2" accent1="accent1" accent2="accent2" accent3="accent3" accent4="accent4" accent5="accent5" accent6="accent6" hlink="hlink" folHlink="folHlink"/>
  <p:sldLayoutIdLst>
    <p:sldLayoutId id="2147483649" r:id="rId1"/>
    <p:sldLayoutId id="2147483757"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16B5A-E5C5-B9A2-B738-E067A13CA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9EA77C-5B2E-F088-C04C-C5A4881DD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2EDAE-84D6-270C-6D3C-76E6797AC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1018F-734C-41FB-A596-93A1EE084596}" type="datetimeFigureOut">
              <a:rPr lang="en-US" smtClean="0"/>
              <a:t>1/28/2023</a:t>
            </a:fld>
            <a:endParaRPr lang="en-US"/>
          </a:p>
        </p:txBody>
      </p:sp>
      <p:sp>
        <p:nvSpPr>
          <p:cNvPr id="5" name="Footer Placeholder 4">
            <a:extLst>
              <a:ext uri="{FF2B5EF4-FFF2-40B4-BE49-F238E27FC236}">
                <a16:creationId xmlns:a16="http://schemas.microsoft.com/office/drawing/2014/main" id="{F864B41E-E9B9-1A1F-28AE-8854AE7BF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EAB5F4-CAC7-EABD-B645-4E7CECC4E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61F9B-C1E4-459F-B11D-D1B667C19BBE}" type="slidenum">
              <a:rPr lang="en-US" smtClean="0"/>
              <a:t>‹#›</a:t>
            </a:fld>
            <a:endParaRPr lang="en-US"/>
          </a:p>
        </p:txBody>
      </p:sp>
    </p:spTree>
    <p:extLst>
      <p:ext uri="{BB962C8B-B14F-4D97-AF65-F5344CB8AC3E}">
        <p14:creationId xmlns:p14="http://schemas.microsoft.com/office/powerpoint/2010/main" val="3059694881"/>
      </p:ext>
    </p:extLst>
  </p:cSld>
  <p:clrMap bg1="lt1" tx1="dk1" bg2="lt2" tx2="dk2" accent1="accent1" accent2="accent2" accent3="accent3" accent4="accent4" accent5="accent5" accent6="accent6" hlink="hlink" folHlink="folHlink"/>
  <p:sldLayoutIdLst>
    <p:sldLayoutId id="21474837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DDA72-76B5-DDE7-05D6-03815BBC5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31006C-D2B0-C0A8-077C-9166EEEB55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3FEF9-4E52-609B-F52F-B29892D7A1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3FEC7-5B5F-474D-88DA-3E10DC0F36E1}" type="datetimeFigureOut">
              <a:rPr lang="en-US" smtClean="0"/>
              <a:t>1/28/2023</a:t>
            </a:fld>
            <a:endParaRPr lang="en-US"/>
          </a:p>
        </p:txBody>
      </p:sp>
      <p:sp>
        <p:nvSpPr>
          <p:cNvPr id="5" name="Footer Placeholder 4">
            <a:extLst>
              <a:ext uri="{FF2B5EF4-FFF2-40B4-BE49-F238E27FC236}">
                <a16:creationId xmlns:a16="http://schemas.microsoft.com/office/drawing/2014/main" id="{A809E055-BAFB-9161-3074-B6B12C2A73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57B4BA-4218-CE00-94CD-C865CC187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CD7A1-1345-485F-ACF5-489A030B59E2}" type="slidenum">
              <a:rPr lang="en-US" smtClean="0"/>
              <a:t>‹#›</a:t>
            </a:fld>
            <a:endParaRPr lang="en-US"/>
          </a:p>
        </p:txBody>
      </p:sp>
    </p:spTree>
    <p:extLst>
      <p:ext uri="{BB962C8B-B14F-4D97-AF65-F5344CB8AC3E}">
        <p14:creationId xmlns:p14="http://schemas.microsoft.com/office/powerpoint/2010/main" val="3685430818"/>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22A7E-D968-A852-F0B0-0EE837B9DD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B93A2-4759-6BCB-208B-297C78523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AEE70-0359-C155-31A3-BABC1F5B4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6B292-2BF5-4DEA-ADA3-21FD3925F022}" type="datetimeFigureOut">
              <a:rPr lang="en-GB" smtClean="0"/>
              <a:t>28/01/2023</a:t>
            </a:fld>
            <a:endParaRPr lang="en-GB"/>
          </a:p>
        </p:txBody>
      </p:sp>
      <p:sp>
        <p:nvSpPr>
          <p:cNvPr id="5" name="Footer Placeholder 4">
            <a:extLst>
              <a:ext uri="{FF2B5EF4-FFF2-40B4-BE49-F238E27FC236}">
                <a16:creationId xmlns:a16="http://schemas.microsoft.com/office/drawing/2014/main" id="{6AF6DBE6-F334-E318-5165-5B71EA078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D9F8739-7A43-82B0-CDA8-6F09BAE9A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64611-247D-447A-8932-04B9E064487B}" type="slidenum">
              <a:rPr lang="en-GB" smtClean="0"/>
              <a:t>‹#›</a:t>
            </a:fld>
            <a:endParaRPr lang="en-GB"/>
          </a:p>
        </p:txBody>
      </p:sp>
    </p:spTree>
    <p:extLst>
      <p:ext uri="{BB962C8B-B14F-4D97-AF65-F5344CB8AC3E}">
        <p14:creationId xmlns:p14="http://schemas.microsoft.com/office/powerpoint/2010/main" val="9598968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Vehicle-Telematics-Control-Unit" TargetMode="External"/><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hyperlink" Target="https://github.com/Vehicle-Telematics-Control-Uni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Vehicle-Telematics-Control-Unit"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gif"/><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1.jpe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31.jpe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Vehicle-Telematics-Control-Unit/Efficent-encoder-decoder"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50.png"/><Relationship Id="rId4" Type="http://schemas.openxmlformats.org/officeDocument/2006/relationships/image" Target="../media/image31.jpe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9.jpeg"/><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1.xml"/><Relationship Id="rId5" Type="http://schemas.openxmlformats.org/officeDocument/2006/relationships/image" Target="../media/image63.jpeg"/><Relationship Id="rId4" Type="http://schemas.openxmlformats.org/officeDocument/2006/relationships/image" Target="../media/image62.jpeg"/></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unece.org/sites/default/files/2021-03/R155e.pdf" TargetMode="External"/><Relationship Id="rId7" Type="http://schemas.openxmlformats.org/officeDocument/2006/relationships/image" Target="../media/image68.png"/><Relationship Id="rId2" Type="http://schemas.openxmlformats.org/officeDocument/2006/relationships/hyperlink" Target="https://esyncalliance.org/" TargetMode="Externa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67.png"/><Relationship Id="rId4" Type="http://schemas.openxmlformats.org/officeDocument/2006/relationships/hyperlink" Target="https://unece.org/sites/default/files/2021-10/GRE-85-36e.pdf" TargetMode="External"/><Relationship Id="rId9"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sp>
        <p:nvSpPr>
          <p:cNvPr id="5" name="Text Placeholder 2">
            <a:extLst>
              <a:ext uri="{FF2B5EF4-FFF2-40B4-BE49-F238E27FC236}">
                <a16:creationId xmlns:a16="http://schemas.microsoft.com/office/drawing/2014/main" id="{A4506ED0-3E2C-947B-51BC-79D7B57BE135}"/>
              </a:ext>
            </a:extLst>
          </p:cNvPr>
          <p:cNvSpPr txBox="1">
            <a:spLocks/>
          </p:cNvSpPr>
          <p:nvPr/>
        </p:nvSpPr>
        <p:spPr>
          <a:xfrm>
            <a:off x="353063" y="518302"/>
            <a:ext cx="10014827" cy="542359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9600" b="1" dirty="0">
                <a:solidFill>
                  <a:schemeClr val="bg1"/>
                </a:solidFill>
                <a:latin typeface="Oswald"/>
              </a:rPr>
              <a:t>TELEMATICS CONTROL UNIT.</a:t>
            </a:r>
            <a:endParaRPr lang="id-ID" sz="9600" b="1" dirty="0">
              <a:solidFill>
                <a:schemeClr val="bg1"/>
              </a:solidFill>
              <a:latin typeface="Oswald Light"/>
            </a:endParaRPr>
          </a:p>
          <a:p>
            <a:pPr algn="l"/>
            <a:r>
              <a:rPr lang="en-US" sz="9600" b="1" dirty="0" err="1">
                <a:solidFill>
                  <a:schemeClr val="accent1"/>
                </a:solidFill>
                <a:latin typeface="Oswald"/>
              </a:rPr>
              <a:t>VehiclePlus</a:t>
            </a:r>
            <a:endParaRPr lang="en-US" sz="9600" b="1" dirty="0">
              <a:solidFill>
                <a:schemeClr val="accent1"/>
              </a:solidFill>
              <a:latin typeface="Oswald"/>
            </a:endParaRPr>
          </a:p>
        </p:txBody>
      </p:sp>
    </p:spTree>
    <p:extLst>
      <p:ext uri="{BB962C8B-B14F-4D97-AF65-F5344CB8AC3E}">
        <p14:creationId xmlns:p14="http://schemas.microsoft.com/office/powerpoint/2010/main" val="1691853229"/>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120811" y="2883882"/>
            <a:ext cx="5975189"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Telematics control unit</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21279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4E6A4C6-6254-4402-9120-A992E9AE3A8C}"/>
              </a:ext>
            </a:extLst>
          </p:cNvPr>
          <p:cNvGrpSpPr/>
          <p:nvPr/>
        </p:nvGrpSpPr>
        <p:grpSpPr>
          <a:xfrm>
            <a:off x="1044394" y="1623894"/>
            <a:ext cx="4013991" cy="1474640"/>
            <a:chOff x="1181871" y="993794"/>
            <a:chExt cx="4013991" cy="1474640"/>
          </a:xfrm>
        </p:grpSpPr>
        <p:sp>
          <p:nvSpPr>
            <p:cNvPr id="50" name="Text Placeholder 2">
              <a:extLst>
                <a:ext uri="{FF2B5EF4-FFF2-40B4-BE49-F238E27FC236}">
                  <a16:creationId xmlns:a16="http://schemas.microsoft.com/office/drawing/2014/main" id="{52DCECD4-9116-4EFD-BAC1-7252B90245D2}"/>
                </a:ext>
              </a:extLst>
            </p:cNvPr>
            <p:cNvSpPr txBox="1">
              <a:spLocks/>
            </p:cNvSpPr>
            <p:nvPr/>
          </p:nvSpPr>
          <p:spPr>
            <a:xfrm>
              <a:off x="1181871" y="1255404"/>
              <a:ext cx="4013991" cy="1213030"/>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spcBef>
                  <a:spcPts val="0"/>
                </a:spcBef>
              </a:pPr>
              <a:r>
                <a:rPr lang="en-US">
                  <a:solidFill>
                    <a:schemeClr val="bg1"/>
                  </a:solidFill>
                  <a:latin typeface="Oswald"/>
                </a:rPr>
                <a:t>Redundancy and replication</a:t>
              </a:r>
              <a:endParaRPr lang="en-US">
                <a:solidFill>
                  <a:schemeClr val="bg1"/>
                </a:solidFill>
              </a:endParaRPr>
            </a:p>
          </p:txBody>
        </p:sp>
        <p:sp>
          <p:nvSpPr>
            <p:cNvPr id="51" name="TextBox 50">
              <a:extLst>
                <a:ext uri="{FF2B5EF4-FFF2-40B4-BE49-F238E27FC236}">
                  <a16:creationId xmlns:a16="http://schemas.microsoft.com/office/drawing/2014/main" id="{BA16A0AD-02C2-44F8-8ABD-FCA2D8D0B2DB}"/>
                </a:ext>
              </a:extLst>
            </p:cNvPr>
            <p:cNvSpPr txBox="1"/>
            <p:nvPr/>
          </p:nvSpPr>
          <p:spPr>
            <a:xfrm>
              <a:off x="1181871" y="993794"/>
              <a:ext cx="3310912" cy="307777"/>
            </a:xfrm>
            <a:prstGeom prst="rect">
              <a:avLst/>
            </a:prstGeom>
            <a:noFill/>
          </p:spPr>
          <p:txBody>
            <a:bodyPr wrap="square" lIns="91440" tIns="45720" rIns="91440" bIns="45720" rtlCol="0" anchor="t">
              <a:spAutoFit/>
            </a:bodyPr>
            <a:lstStyle/>
            <a:p>
              <a:endParaRPr lang="en-US" sz="1400" spc="300">
                <a:solidFill>
                  <a:schemeClr val="bg1"/>
                </a:solidFill>
                <a:latin typeface="Oswald Light"/>
                <a:ea typeface="Roboto Medium"/>
                <a:cs typeface="Segoe UI"/>
              </a:endParaRPr>
            </a:p>
          </p:txBody>
        </p:sp>
      </p:grpSp>
      <p:grpSp>
        <p:nvGrpSpPr>
          <p:cNvPr id="52" name="Group 51">
            <a:extLst>
              <a:ext uri="{FF2B5EF4-FFF2-40B4-BE49-F238E27FC236}">
                <a16:creationId xmlns:a16="http://schemas.microsoft.com/office/drawing/2014/main" id="{A8D52D10-D951-47DB-8CB8-9DD51DEC5BCE}"/>
              </a:ext>
            </a:extLst>
          </p:cNvPr>
          <p:cNvGrpSpPr/>
          <p:nvPr/>
        </p:nvGrpSpPr>
        <p:grpSpPr>
          <a:xfrm>
            <a:off x="1044394" y="3360144"/>
            <a:ext cx="4013992" cy="2111631"/>
            <a:chOff x="1044394" y="2692572"/>
            <a:chExt cx="4013992" cy="2111631"/>
          </a:xfrm>
        </p:grpSpPr>
        <p:sp>
          <p:nvSpPr>
            <p:cNvPr id="53" name="Rectangle 52">
              <a:extLst>
                <a:ext uri="{FF2B5EF4-FFF2-40B4-BE49-F238E27FC236}">
                  <a16:creationId xmlns:a16="http://schemas.microsoft.com/office/drawing/2014/main" id="{25E804C7-CC37-4A93-894E-12C4445C98E7}"/>
                </a:ext>
              </a:extLst>
            </p:cNvPr>
            <p:cNvSpPr/>
            <p:nvPr/>
          </p:nvSpPr>
          <p:spPr>
            <a:xfrm>
              <a:off x="1044394" y="3382275"/>
              <a:ext cx="4013991" cy="1421928"/>
            </a:xfrm>
            <a:prstGeom prst="rect">
              <a:avLst/>
            </a:prstGeom>
          </p:spPr>
          <p:txBody>
            <a:bodyPr wrap="square" lIns="91440" tIns="45720" rIns="91440" bIns="45720" anchor="t">
              <a:spAutoFit/>
            </a:bodyPr>
            <a:lstStyle/>
            <a:p>
              <a:r>
                <a:rPr lang="en-US" sz="1200">
                  <a:solidFill>
                    <a:schemeClr val="bg1"/>
                  </a:solidFill>
                  <a:ea typeface="+mn-lt"/>
                  <a:cs typeface="+mn-lt"/>
                </a:rPr>
                <a:t>Stateful Sets are valuable for applications that require one or more of the following :</a:t>
              </a:r>
              <a:endParaRPr lang="en-US">
                <a:solidFill>
                  <a:schemeClr val="bg1"/>
                </a:solidFill>
                <a:cs typeface="Calibri"/>
              </a:endParaRPr>
            </a:p>
            <a:p>
              <a:pPr marL="742950" lvl="1" indent="-285750">
                <a:buFont typeface="Arial"/>
                <a:buChar char="•"/>
              </a:pPr>
              <a:r>
                <a:rPr lang="en-US" sz="1200">
                  <a:solidFill>
                    <a:schemeClr val="bg1"/>
                  </a:solidFill>
                  <a:ea typeface="+mn-lt"/>
                  <a:cs typeface="+mn-lt"/>
                </a:rPr>
                <a:t>Stable, unique network identifiers.</a:t>
              </a:r>
              <a:endParaRPr lang="en-US">
                <a:solidFill>
                  <a:schemeClr val="bg1"/>
                </a:solidFill>
                <a:ea typeface="+mn-lt"/>
                <a:cs typeface="+mn-lt"/>
              </a:endParaRPr>
            </a:p>
            <a:p>
              <a:pPr marL="742950" lvl="1" indent="-285750">
                <a:buFont typeface="Arial"/>
                <a:buChar char="•"/>
              </a:pPr>
              <a:r>
                <a:rPr lang="en-US" sz="1200">
                  <a:solidFill>
                    <a:schemeClr val="bg1"/>
                  </a:solidFill>
                  <a:ea typeface="+mn-lt"/>
                  <a:cs typeface="+mn-lt"/>
                </a:rPr>
                <a:t>Stable, persistent storage.</a:t>
              </a:r>
              <a:endParaRPr lang="en-US">
                <a:solidFill>
                  <a:schemeClr val="bg1"/>
                </a:solidFill>
                <a:cs typeface="Calibri"/>
              </a:endParaRPr>
            </a:p>
            <a:p>
              <a:pPr marL="742950" lvl="1" indent="-285750">
                <a:buFont typeface="Arial"/>
                <a:buChar char="•"/>
              </a:pPr>
              <a:r>
                <a:rPr lang="en-US" sz="1200">
                  <a:solidFill>
                    <a:schemeClr val="bg1"/>
                  </a:solidFill>
                  <a:ea typeface="+mn-lt"/>
                  <a:cs typeface="+mn-lt"/>
                </a:rPr>
                <a:t>Ordered, graceful deployment and scaling.</a:t>
              </a:r>
              <a:endParaRPr lang="en-US">
                <a:solidFill>
                  <a:schemeClr val="bg1"/>
                </a:solidFill>
                <a:cs typeface="Calibri"/>
              </a:endParaRPr>
            </a:p>
            <a:p>
              <a:pPr marL="742950" lvl="1" indent="-285750">
                <a:buFont typeface="Arial"/>
                <a:buChar char="•"/>
              </a:pPr>
              <a:r>
                <a:rPr lang="en-US" sz="1200">
                  <a:solidFill>
                    <a:schemeClr val="bg1"/>
                  </a:solidFill>
                  <a:ea typeface="+mn-lt"/>
                  <a:cs typeface="+mn-lt"/>
                </a:rPr>
                <a:t>Ordered, automated rolling updates.</a:t>
              </a:r>
              <a:endParaRPr lang="en-US">
                <a:solidFill>
                  <a:schemeClr val="bg1"/>
                </a:solidFill>
                <a:ea typeface="+mn-lt"/>
                <a:cs typeface="+mn-lt"/>
              </a:endParaRPr>
            </a:p>
            <a:p>
              <a:pPr>
                <a:lnSpc>
                  <a:spcPct val="120000"/>
                </a:lnSpc>
              </a:pPr>
              <a:endParaRPr lang="en-US" sz="1200">
                <a:solidFill>
                  <a:schemeClr val="bg1"/>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4456039E-A663-422F-BE76-EBBC20BE1193}"/>
                </a:ext>
              </a:extLst>
            </p:cNvPr>
            <p:cNvSpPr/>
            <p:nvPr/>
          </p:nvSpPr>
          <p:spPr>
            <a:xfrm>
              <a:off x="1044395" y="2692572"/>
              <a:ext cx="4013991" cy="646331"/>
            </a:xfrm>
            <a:prstGeom prst="rect">
              <a:avLst/>
            </a:prstGeom>
          </p:spPr>
          <p:txBody>
            <a:bodyPr wrap="square" lIns="91440" tIns="45720" rIns="91440" bIns="45720" anchor="t">
              <a:spAutoFit/>
            </a:bodyPr>
            <a:lstStyle/>
            <a:p>
              <a:r>
                <a:rPr lang="en-US">
                  <a:solidFill>
                    <a:schemeClr val="bg1">
                      <a:lumMod val="95000"/>
                    </a:schemeClr>
                  </a:solidFill>
                  <a:latin typeface="Oswald Light"/>
                  <a:ea typeface="Open Sans"/>
                  <a:cs typeface="Open Sans"/>
                </a:rPr>
                <a:t>Docker combined with Kubernetes will be used for service orchestration using stateful sets</a:t>
              </a:r>
              <a:endParaRPr lang="en-US">
                <a:solidFill>
                  <a:schemeClr val="bg1">
                    <a:lumMod val="95000"/>
                  </a:schemeClr>
                </a:solidFill>
              </a:endParaRPr>
            </a:p>
          </p:txBody>
        </p:sp>
      </p:grpSp>
      <p:pic>
        <p:nvPicPr>
          <p:cNvPr id="4" name="Picture 4">
            <a:extLst>
              <a:ext uri="{FF2B5EF4-FFF2-40B4-BE49-F238E27FC236}">
                <a16:creationId xmlns:a16="http://schemas.microsoft.com/office/drawing/2014/main" id="{3E2DC67F-E034-C7C6-C73D-9993F36A05CA}"/>
              </a:ext>
            </a:extLst>
          </p:cNvPr>
          <p:cNvPicPr>
            <a:picLocks noChangeAspect="1"/>
          </p:cNvPicPr>
          <p:nvPr/>
        </p:nvPicPr>
        <p:blipFill>
          <a:blip r:embed="rId2"/>
          <a:stretch>
            <a:fillRect/>
          </a:stretch>
        </p:blipFill>
        <p:spPr>
          <a:xfrm>
            <a:off x="5687683" y="669126"/>
            <a:ext cx="6150633" cy="5404729"/>
          </a:xfrm>
          <a:prstGeom prst="rect">
            <a:avLst/>
          </a:prstGeom>
        </p:spPr>
      </p:pic>
    </p:spTree>
    <p:extLst>
      <p:ext uri="{BB962C8B-B14F-4D97-AF65-F5344CB8AC3E}">
        <p14:creationId xmlns:p14="http://schemas.microsoft.com/office/powerpoint/2010/main" val="247943404"/>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0-#ppt_w/2"/>
                                          </p:val>
                                        </p:tav>
                                        <p:tav tm="100000">
                                          <p:val>
                                            <p:strVal val="#ppt_x"/>
                                          </p:val>
                                        </p:tav>
                                      </p:tavLst>
                                    </p:anim>
                                    <p:anim calcmode="lin" valueType="num">
                                      <p:cBhvr additive="base">
                                        <p:cTn id="8" dur="75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750" fill="hold"/>
                                        <p:tgtEl>
                                          <p:spTgt spid="52"/>
                                        </p:tgtEl>
                                        <p:attrNameLst>
                                          <p:attrName>ppt_x</p:attrName>
                                        </p:attrNameLst>
                                      </p:cBhvr>
                                      <p:tavLst>
                                        <p:tav tm="0">
                                          <p:val>
                                            <p:strVal val="0-#ppt_w/2"/>
                                          </p:val>
                                        </p:tav>
                                        <p:tav tm="100000">
                                          <p:val>
                                            <p:strVal val="#ppt_x"/>
                                          </p:val>
                                        </p:tav>
                                      </p:tavLst>
                                    </p:anim>
                                    <p:anim calcmode="lin" valueType="num">
                                      <p:cBhvr additive="base">
                                        <p:cTn id="12" dur="75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0" y="1122363"/>
            <a:ext cx="5226133"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Application logic</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988018"/>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2">
            <a:extLst>
              <a:ext uri="{FF2B5EF4-FFF2-40B4-BE49-F238E27FC236}">
                <a16:creationId xmlns:a16="http://schemas.microsoft.com/office/drawing/2014/main" id="{664DAE84-BCC4-40CF-80A0-1CF6769D29BD}"/>
              </a:ext>
            </a:extLst>
          </p:cNvPr>
          <p:cNvSpPr txBox="1">
            <a:spLocks/>
          </p:cNvSpPr>
          <p:nvPr/>
        </p:nvSpPr>
        <p:spPr>
          <a:xfrm>
            <a:off x="3516831" y="600525"/>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ctr"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lang="en-US" dirty="0">
                <a:solidFill>
                  <a:prstClr val="white"/>
                </a:solidFill>
                <a:latin typeface="Oswald Light"/>
              </a:rPr>
              <a:t>.NET CORE V6</a:t>
            </a:r>
            <a:endParaRPr kumimoji="0" lang="en-US" sz="4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lt"/>
              <a:cs typeface="Calibri" panose="020F0502020204030204"/>
            </a:endParaRPr>
          </a:p>
        </p:txBody>
      </p:sp>
      <p:sp>
        <p:nvSpPr>
          <p:cNvPr id="2" name="TextBox 1">
            <a:extLst>
              <a:ext uri="{FF2B5EF4-FFF2-40B4-BE49-F238E27FC236}">
                <a16:creationId xmlns:a16="http://schemas.microsoft.com/office/drawing/2014/main" id="{DAC1D564-24E2-7E58-A528-7FEBE755BF54}"/>
              </a:ext>
            </a:extLst>
          </p:cNvPr>
          <p:cNvSpPr txBox="1"/>
          <p:nvPr/>
        </p:nvSpPr>
        <p:spPr>
          <a:xfrm>
            <a:off x="1969315" y="1610062"/>
            <a:ext cx="8272871"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swald Medium"/>
                <a:ea typeface="+mn-lt"/>
                <a:cs typeface="Calibri" panose="020F0502020204030204"/>
              </a:rPr>
              <a:t>.NET 6 delivers the final parts of the .NET unification plan that started with .NET 5. .NET 6 unifies the SDK, base libraries, and runtime across mobile, desktop, IoT, and cloud apps. In addition to this unification, the .NET 6 ecosystem offers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swald Medium"/>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lt"/>
              <a:cs typeface="Calibri" panose="020F0502020204030204"/>
            </a:endParaRPr>
          </a:p>
        </p:txBody>
      </p:sp>
      <p:pic>
        <p:nvPicPr>
          <p:cNvPr id="5" name="Picture 5">
            <a:extLst>
              <a:ext uri="{FF2B5EF4-FFF2-40B4-BE49-F238E27FC236}">
                <a16:creationId xmlns:a16="http://schemas.microsoft.com/office/drawing/2014/main" id="{D66006B7-19D6-6B18-6B67-333B36B5FC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51702" y="-114500"/>
            <a:ext cx="1918062" cy="1918062"/>
          </a:xfrm>
          <a:prstGeom prst="rect">
            <a:avLst/>
          </a:prstGeom>
        </p:spPr>
      </p:pic>
      <p:sp>
        <p:nvSpPr>
          <p:cNvPr id="6" name="TextBox 5">
            <a:extLst>
              <a:ext uri="{FF2B5EF4-FFF2-40B4-BE49-F238E27FC236}">
                <a16:creationId xmlns:a16="http://schemas.microsoft.com/office/drawing/2014/main" id="{2771FBB8-ACDF-0B57-71FA-63F4BA3E241C}"/>
              </a:ext>
            </a:extLst>
          </p:cNvPr>
          <p:cNvSpPr txBox="1"/>
          <p:nvPr/>
        </p:nvSpPr>
        <p:spPr>
          <a:xfrm>
            <a:off x="1080510" y="2553618"/>
            <a:ext cx="42135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Segoe UI Light"/>
              </a:rPr>
              <a:t>New language features in C# 10 reduce the amount of code you need to write. And investments in the web stack and minimal APIs make it easy to quickly write smaller, faster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7" name="TextBox 6">
            <a:extLst>
              <a:ext uri="{FF2B5EF4-FFF2-40B4-BE49-F238E27FC236}">
                <a16:creationId xmlns:a16="http://schemas.microsoft.com/office/drawing/2014/main" id="{54B0CBDB-8912-366A-B55D-27B834FA373C}"/>
              </a:ext>
            </a:extLst>
          </p:cNvPr>
          <p:cNvSpPr txBox="1"/>
          <p:nvPr/>
        </p:nvSpPr>
        <p:spPr>
          <a:xfrm>
            <a:off x="7498986" y="445852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Easy integration with most SQL data base systems using the entity frame work</a:t>
            </a:r>
            <a:r>
              <a:rPr kumimoji="0" lang="en-US" sz="1800" b="0" i="0" u="none" strike="noStrike" kern="1200" cap="none" spc="0" normalizeH="0" baseline="0" noProof="0" dirty="0">
                <a:ln>
                  <a:noFill/>
                </a:ln>
                <a:solidFill>
                  <a:prstClr val="white"/>
                </a:solidFill>
                <a:effectLst/>
                <a:uLnTx/>
                <a:uFillTx/>
                <a:latin typeface="Segoe UI Light"/>
                <a:ea typeface="Segoe UI Light"/>
                <a:cs typeface="Segoe UI Light"/>
              </a:rPr>
              <a: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8" name="TextBox 7">
            <a:extLst>
              <a:ext uri="{FF2B5EF4-FFF2-40B4-BE49-F238E27FC236}">
                <a16:creationId xmlns:a16="http://schemas.microsoft.com/office/drawing/2014/main" id="{89E39604-BC38-7015-9EC2-0F71B6C27EEC}"/>
              </a:ext>
            </a:extLst>
          </p:cNvPr>
          <p:cNvSpPr txBox="1"/>
          <p:nvPr/>
        </p:nvSpPr>
        <p:spPr>
          <a:xfrm>
            <a:off x="7498986" y="255361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Segoe UI Light"/>
              </a:rPr>
              <a:t>its own build in security system which is the identity framework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15" name="TextBox 14">
            <a:extLst>
              <a:ext uri="{FF2B5EF4-FFF2-40B4-BE49-F238E27FC236}">
                <a16:creationId xmlns:a16="http://schemas.microsoft.com/office/drawing/2014/main" id="{EEE846BA-ACF9-71AF-48AC-A611EB413C7B}"/>
              </a:ext>
            </a:extLst>
          </p:cNvPr>
          <p:cNvSpPr txBox="1"/>
          <p:nvPr/>
        </p:nvSpPr>
        <p:spPr>
          <a:xfrm>
            <a:off x="1154888" y="4597024"/>
            <a:ext cx="35936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Segoe UI Light"/>
              </a:rPr>
              <a:t>.NET core frame works are platform independent. So, it’s can easily run on Linux or be containerized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517733505"/>
      </p:ext>
    </p:extLst>
  </p:cSld>
  <p:clrMapOvr>
    <a:masterClrMapping/>
  </p:clrMapOvr>
  <mc:AlternateContent xmlns:mc="http://schemas.openxmlformats.org/markup-compatibility/2006" xmlns:p14="http://schemas.microsoft.com/office/powerpoint/2010/main">
    <mc:Choice Requires="p14">
      <p:transition spd="slow" p14:dur="1250">
        <p14:pan dir="d"/>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0" y="1122363"/>
            <a:ext cx="5226133"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UI and interfacing</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466798"/>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2">
            <a:extLst>
              <a:ext uri="{FF2B5EF4-FFF2-40B4-BE49-F238E27FC236}">
                <a16:creationId xmlns:a16="http://schemas.microsoft.com/office/drawing/2014/main" id="{664DAE84-BCC4-40CF-80A0-1CF6769D29BD}"/>
              </a:ext>
            </a:extLst>
          </p:cNvPr>
          <p:cNvSpPr txBox="1">
            <a:spLocks/>
          </p:cNvSpPr>
          <p:nvPr/>
        </p:nvSpPr>
        <p:spPr>
          <a:xfrm>
            <a:off x="3516831" y="600525"/>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ctr"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lang="en-US" dirty="0">
                <a:solidFill>
                  <a:prstClr val="white"/>
                </a:solidFill>
                <a:latin typeface="Oswald Light"/>
                <a:ea typeface="+mn-lt"/>
                <a:cs typeface="Calibri" panose="020F0502020204030204"/>
              </a:rPr>
              <a:t>Angular</a:t>
            </a:r>
            <a:endParaRPr kumimoji="0" lang="en-US" sz="4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lt"/>
              <a:cs typeface="Calibri" panose="020F0502020204030204"/>
            </a:endParaRPr>
          </a:p>
        </p:txBody>
      </p:sp>
      <p:sp>
        <p:nvSpPr>
          <p:cNvPr id="2" name="TextBox 1">
            <a:extLst>
              <a:ext uri="{FF2B5EF4-FFF2-40B4-BE49-F238E27FC236}">
                <a16:creationId xmlns:a16="http://schemas.microsoft.com/office/drawing/2014/main" id="{DAC1D564-24E2-7E58-A528-7FEBE755BF54}"/>
              </a:ext>
            </a:extLst>
          </p:cNvPr>
          <p:cNvSpPr txBox="1"/>
          <p:nvPr/>
        </p:nvSpPr>
        <p:spPr>
          <a:xfrm>
            <a:off x="1969315" y="1610062"/>
            <a:ext cx="8272871"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swald Medium"/>
                <a:ea typeface="+mn-lt"/>
                <a:cs typeface="Calibri" panose="020F0502020204030204"/>
              </a:rPr>
              <a:t>Angular is a platform and framework for building single-page client applications using HTML and TypeScript. Angular is written in TypeScript. It implements core and optional functionality as a set of TypeScript libraries that you import into your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lt"/>
              <a:cs typeface="Calibri" panose="020F0502020204030204"/>
            </a:endParaRPr>
          </a:p>
        </p:txBody>
      </p:sp>
      <p:sp>
        <p:nvSpPr>
          <p:cNvPr id="6" name="TextBox 5">
            <a:extLst>
              <a:ext uri="{FF2B5EF4-FFF2-40B4-BE49-F238E27FC236}">
                <a16:creationId xmlns:a16="http://schemas.microsoft.com/office/drawing/2014/main" id="{2771FBB8-ACDF-0B57-71FA-63F4BA3E241C}"/>
              </a:ext>
            </a:extLst>
          </p:cNvPr>
          <p:cNvSpPr txBox="1"/>
          <p:nvPr/>
        </p:nvSpPr>
        <p:spPr>
          <a:xfrm>
            <a:off x="1080510" y="2610336"/>
            <a:ext cx="42135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i="0" dirty="0">
                <a:solidFill>
                  <a:schemeClr val="bg1"/>
                </a:solidFill>
                <a:effectLst/>
                <a:latin typeface="Segoe UI Light" panose="020B0502040204020203" pitchFamily="34" charset="0"/>
                <a:cs typeface="Segoe UI Light" panose="020B0502040204020203" pitchFamily="34" charset="0"/>
              </a:rPr>
              <a:t>Angular is an open-source front-end framework developed by Google for creating dynamic modern web apps.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i="0" dirty="0">
              <a:solidFill>
                <a:schemeClr val="bg1"/>
              </a:solidFill>
              <a:effectLst/>
              <a:latin typeface="Segoe UI Light" panose="020B0502040204020203" pitchFamily="34" charset="0"/>
              <a:cs typeface="Segoe UI Light"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uLnTx/>
              <a:uFillTx/>
              <a:latin typeface="Segoe UI Light" panose="020B0502040204020203" pitchFamily="34" charset="0"/>
              <a:cs typeface="Segoe UI Light"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effectLst/>
                <a:latin typeface="Segoe UI Light" panose="020B0502040204020203" pitchFamily="34" charset="0"/>
                <a:cs typeface="Segoe UI Light" panose="020B0502040204020203" pitchFamily="34" charset="0"/>
              </a:rPr>
              <a:t>Angular helps build interactive and dynamic single page applications (SPAs) , hence it ensures lighter and faster apps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89E39604-BC38-7015-9EC2-0F71B6C27EEC}"/>
              </a:ext>
            </a:extLst>
          </p:cNvPr>
          <p:cNvSpPr txBox="1"/>
          <p:nvPr/>
        </p:nvSpPr>
        <p:spPr>
          <a:xfrm>
            <a:off x="7619059" y="3820339"/>
            <a:ext cx="34924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effectLst/>
                <a:latin typeface="Segoe UI Light" panose="020B0502040204020203" pitchFamily="34" charset="0"/>
                <a:cs typeface="Segoe UI Light" panose="020B0502040204020203" pitchFamily="34" charset="0"/>
              </a:rPr>
              <a:t>It has multiple features such as MVC pattern, directives, two way data binding ,and dependency injection. </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EEE846BA-ACF9-71AF-48AC-A611EB413C7B}"/>
              </a:ext>
            </a:extLst>
          </p:cNvPr>
          <p:cNvSpPr txBox="1"/>
          <p:nvPr/>
        </p:nvSpPr>
        <p:spPr>
          <a:xfrm>
            <a:off x="7537363" y="2634490"/>
            <a:ext cx="35936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egoe UI Light" panose="020B0502040204020203" pitchFamily="34" charset="0"/>
                <a:cs typeface="Segoe UI Light" panose="020B0502040204020203" pitchFamily="34" charset="0"/>
              </a:rPr>
              <a:t>Built using TypeScript as it supports types which ensures  higher security.</a:t>
            </a:r>
          </a:p>
        </p:txBody>
      </p:sp>
      <p:pic>
        <p:nvPicPr>
          <p:cNvPr id="4" name="Picture 3">
            <a:extLst>
              <a:ext uri="{FF2B5EF4-FFF2-40B4-BE49-F238E27FC236}">
                <a16:creationId xmlns:a16="http://schemas.microsoft.com/office/drawing/2014/main" id="{B0703BFF-4DE5-C7BC-6FD4-5D1F329AE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831" y="49117"/>
            <a:ext cx="1560945" cy="1560945"/>
          </a:xfrm>
          <a:prstGeom prst="rect">
            <a:avLst/>
          </a:prstGeom>
        </p:spPr>
      </p:pic>
    </p:spTree>
    <p:extLst>
      <p:ext uri="{BB962C8B-B14F-4D97-AF65-F5344CB8AC3E}">
        <p14:creationId xmlns:p14="http://schemas.microsoft.com/office/powerpoint/2010/main" val="819045847"/>
      </p:ext>
    </p:extLst>
  </p:cSld>
  <p:clrMapOvr>
    <a:masterClrMapping/>
  </p:clrMapOvr>
  <mc:AlternateContent xmlns:mc="http://schemas.openxmlformats.org/markup-compatibility/2006" xmlns:p14="http://schemas.microsoft.com/office/powerpoint/2010/main">
    <mc:Choice Requires="p14">
      <p:transition spd="slow" p14:dur="1250">
        <p14:pan dir="d"/>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2">
            <a:extLst>
              <a:ext uri="{FF2B5EF4-FFF2-40B4-BE49-F238E27FC236}">
                <a16:creationId xmlns:a16="http://schemas.microsoft.com/office/drawing/2014/main" id="{664DAE84-BCC4-40CF-80A0-1CF6769D29BD}"/>
              </a:ext>
            </a:extLst>
          </p:cNvPr>
          <p:cNvSpPr txBox="1">
            <a:spLocks/>
          </p:cNvSpPr>
          <p:nvPr/>
        </p:nvSpPr>
        <p:spPr>
          <a:xfrm>
            <a:off x="3516831" y="600525"/>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ctr"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lang="en-US" dirty="0">
                <a:solidFill>
                  <a:prstClr val="white"/>
                </a:solidFill>
                <a:latin typeface="Oswald Light"/>
              </a:rPr>
              <a:t>Flutter</a:t>
            </a:r>
            <a:endParaRPr kumimoji="0" lang="en-US" sz="4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lt"/>
              <a:cs typeface="Calibri" panose="020F0502020204030204"/>
            </a:endParaRPr>
          </a:p>
        </p:txBody>
      </p:sp>
      <p:sp>
        <p:nvSpPr>
          <p:cNvPr id="2" name="TextBox 1">
            <a:extLst>
              <a:ext uri="{FF2B5EF4-FFF2-40B4-BE49-F238E27FC236}">
                <a16:creationId xmlns:a16="http://schemas.microsoft.com/office/drawing/2014/main" id="{DAC1D564-24E2-7E58-A528-7FEBE755BF54}"/>
              </a:ext>
            </a:extLst>
          </p:cNvPr>
          <p:cNvSpPr txBox="1"/>
          <p:nvPr/>
        </p:nvSpPr>
        <p:spPr>
          <a:xfrm>
            <a:off x="2179782" y="1610062"/>
            <a:ext cx="8062404"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0" dirty="0">
                <a:solidFill>
                  <a:schemeClr val="bg1"/>
                </a:solidFill>
                <a:effectLst/>
                <a:latin typeface="Oswald Medium" panose="00000600000000000000" pitchFamily="2" charset="0"/>
              </a:rPr>
              <a:t>Flutter is Google's open-source technology based on Dart for creating mobile, desktop, and web apps with a single codebase</a:t>
            </a:r>
            <a:endParaRPr kumimoji="0" lang="en-US" sz="1600" i="0" u="none" strike="noStrike" kern="1200" cap="none" spc="0" normalizeH="0" baseline="0" noProof="0" dirty="0">
              <a:ln>
                <a:noFill/>
              </a:ln>
              <a:solidFill>
                <a:schemeClr val="bg1"/>
              </a:solidFill>
              <a:effectLst/>
              <a:uLnTx/>
              <a:uFillTx/>
              <a:latin typeface="Oswald Medium" panose="00000600000000000000" pitchFamily="2" charset="0"/>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lt"/>
              <a:cs typeface="Calibri" panose="020F0502020204030204"/>
            </a:endParaRPr>
          </a:p>
        </p:txBody>
      </p:sp>
      <p:sp>
        <p:nvSpPr>
          <p:cNvPr id="6" name="TextBox 5">
            <a:extLst>
              <a:ext uri="{FF2B5EF4-FFF2-40B4-BE49-F238E27FC236}">
                <a16:creationId xmlns:a16="http://schemas.microsoft.com/office/drawing/2014/main" id="{2771FBB8-ACDF-0B57-71FA-63F4BA3E241C}"/>
              </a:ext>
            </a:extLst>
          </p:cNvPr>
          <p:cNvSpPr txBox="1"/>
          <p:nvPr/>
        </p:nvSpPr>
        <p:spPr>
          <a:xfrm>
            <a:off x="1080510" y="2553618"/>
            <a:ext cx="421352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effectLst/>
                <a:latin typeface="Segoe UI Light" panose="020B0502040204020203" pitchFamily="34" charset="0"/>
                <a:cs typeface="Segoe UI Light" panose="020B0502040204020203" pitchFamily="34" charset="0"/>
              </a:rPr>
              <a:t>One of the benefits of using Flutter is that you can modify or customize widgets with ease.</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prstClr>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7" name="TextBox 6">
            <a:extLst>
              <a:ext uri="{FF2B5EF4-FFF2-40B4-BE49-F238E27FC236}">
                <a16:creationId xmlns:a16="http://schemas.microsoft.com/office/drawing/2014/main" id="{54B0CBDB-8912-366A-B55D-27B834FA373C}"/>
              </a:ext>
            </a:extLst>
          </p:cNvPr>
          <p:cNvSpPr txBox="1"/>
          <p:nvPr/>
        </p:nvSpPr>
        <p:spPr>
          <a:xfrm>
            <a:off x="7315200" y="4397092"/>
            <a:ext cx="42101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effectLst/>
                <a:latin typeface="Segoe UI Light" panose="020B0502040204020203" pitchFamily="34" charset="0"/>
                <a:cs typeface="Segoe UI Light" panose="020B0502040204020203" pitchFamily="34" charset="0"/>
              </a:rPr>
              <a:t>Flutter provides advanced OS features like GPS coordinates, sensor data collection, permission handling, Bluetooth, credentials, and other features in ready-to-use plugins that are supported by Google.</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89E39604-BC38-7015-9EC2-0F71B6C27EEC}"/>
              </a:ext>
            </a:extLst>
          </p:cNvPr>
          <p:cNvSpPr txBox="1"/>
          <p:nvPr/>
        </p:nvSpPr>
        <p:spPr>
          <a:xfrm>
            <a:off x="7315200" y="2415118"/>
            <a:ext cx="37962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0" i="0" dirty="0">
                <a:solidFill>
                  <a:schemeClr val="bg1"/>
                </a:solidFill>
                <a:effectLst/>
                <a:latin typeface="Segoe UI Light" panose="020B0502040204020203" pitchFamily="34" charset="0"/>
                <a:cs typeface="Segoe UI Light" panose="020B0502040204020203" pitchFamily="34" charset="0"/>
              </a:rPr>
              <a:t>Flutter uses the Skia Graphics Library which is a fast and mature open-source graphics library. It redraws the UI every time a view changes. The result? A quick loading and smooth app experience.</a:t>
            </a:r>
          </a:p>
          <a:p>
            <a:br>
              <a:rPr lang="en-US" dirty="0">
                <a:solidFill>
                  <a:schemeClr val="bg1"/>
                </a:solidFill>
                <a:latin typeface="Segoe UI Light" panose="020B0502040204020203" pitchFamily="34" charset="0"/>
                <a:cs typeface="Segoe UI Light" panose="020B0502040204020203" pitchFamily="34" charset="0"/>
              </a:rPr>
            </a:b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EEE846BA-ACF9-71AF-48AC-A611EB413C7B}"/>
              </a:ext>
            </a:extLst>
          </p:cNvPr>
          <p:cNvSpPr txBox="1"/>
          <p:nvPr/>
        </p:nvSpPr>
        <p:spPr>
          <a:xfrm>
            <a:off x="1080509" y="4088677"/>
            <a:ext cx="41380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Segoe UI Light"/>
              </a:rPr>
              <a:t>With Flutter there is no need to reload the app to see every single change you make in the code. The hot reload feature make the app development much quicker. You can easily make changes in your app in real time and have it updated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4" name="Picture 3">
            <a:extLst>
              <a:ext uri="{FF2B5EF4-FFF2-40B4-BE49-F238E27FC236}">
                <a16:creationId xmlns:a16="http://schemas.microsoft.com/office/drawing/2014/main" id="{181A28CD-5654-21EF-BCC9-886A4B157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45" y="193959"/>
            <a:ext cx="1138958" cy="1297147"/>
          </a:xfrm>
          <a:prstGeom prst="rect">
            <a:avLst/>
          </a:prstGeom>
        </p:spPr>
      </p:pic>
    </p:spTree>
    <p:extLst>
      <p:ext uri="{BB962C8B-B14F-4D97-AF65-F5344CB8AC3E}">
        <p14:creationId xmlns:p14="http://schemas.microsoft.com/office/powerpoint/2010/main" val="3952629391"/>
      </p:ext>
    </p:extLst>
  </p:cSld>
  <p:clrMapOvr>
    <a:masterClrMapping/>
  </p:clrMapOvr>
  <mc:AlternateContent xmlns:mc="http://schemas.openxmlformats.org/markup-compatibility/2006" xmlns:p14="http://schemas.microsoft.com/office/powerpoint/2010/main">
    <mc:Choice Requires="p14">
      <p:transition spd="slow" p14:dur="1250">
        <p14:pan dir="d"/>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mobile-app">
            <a:hlinkClick r:id="" action="ppaction://media"/>
            <a:extLst>
              <a:ext uri="{FF2B5EF4-FFF2-40B4-BE49-F238E27FC236}">
                <a16:creationId xmlns:a16="http://schemas.microsoft.com/office/drawing/2014/main" id="{927DEDE6-7254-8DC9-1D03-06E7DE7287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5167" y="0"/>
            <a:ext cx="3086100" cy="6858000"/>
          </a:xfrm>
          <a:prstGeom prst="rect">
            <a:avLst/>
          </a:prstGeom>
        </p:spPr>
      </p:pic>
    </p:spTree>
    <p:extLst>
      <p:ext uri="{BB962C8B-B14F-4D97-AF65-F5344CB8AC3E}">
        <p14:creationId xmlns:p14="http://schemas.microsoft.com/office/powerpoint/2010/main" val="2849646355"/>
      </p:ext>
    </p:extLst>
  </p:cSld>
  <p:clrMapOvr>
    <a:masterClrMapping/>
  </p:clrMapOvr>
  <mc:AlternateContent xmlns:mc="http://schemas.openxmlformats.org/markup-compatibility/2006" xmlns:p14="http://schemas.microsoft.com/office/powerpoint/2010/main">
    <mc:Choice Requires="p14">
      <p:transition spd="slow" p14:dur="125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0" y="3700967"/>
            <a:ext cx="5226133"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Implementation</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65202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409576" y="167347"/>
            <a:ext cx="4391025" cy="1323439"/>
          </a:xfrm>
          <a:prstGeom prst="rect">
            <a:avLst/>
          </a:prstGeom>
        </p:spPr>
        <p:txBody>
          <a:bodyPr vert="horz" lIns="91440" tIns="45720" rIns="91440" bIns="45720" rtlCol="0" anchor="t">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fontAlgn="auto">
              <a:spcBef>
                <a:spcPct val="0"/>
              </a:spcBef>
              <a:spcAft>
                <a:spcPts val="600"/>
              </a:spcAft>
              <a:buClrTx/>
              <a:buSzTx/>
              <a:tabLst/>
              <a:defRPr/>
            </a:pPr>
            <a:r>
              <a:rPr kumimoji="0" lang="en-US" b="0" i="0" u="none" strike="noStrike" kern="1200" cap="none" spc="0" normalizeH="0" baseline="0" noProof="0" dirty="0">
                <a:ln>
                  <a:noFill/>
                </a:ln>
                <a:solidFill>
                  <a:schemeClr val="bg1"/>
                </a:solidFill>
                <a:effectLst/>
                <a:uLnTx/>
                <a:uFillTx/>
                <a:latin typeface="+mj-lt"/>
                <a:ea typeface="+mj-ea"/>
                <a:cs typeface="+mj-cs"/>
              </a:rPr>
              <a:t>Development Model</a:t>
            </a:r>
          </a:p>
        </p:txBody>
      </p:sp>
      <p:pic>
        <p:nvPicPr>
          <p:cNvPr id="6" name="Picture 5">
            <a:extLst>
              <a:ext uri="{FF2B5EF4-FFF2-40B4-BE49-F238E27FC236}">
                <a16:creationId xmlns:a16="http://schemas.microsoft.com/office/drawing/2014/main" id="{F8B95401-ADE0-EF32-B5F2-3D8ECD5E252B}"/>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2123767" y="2052688"/>
            <a:ext cx="8346050" cy="4736384"/>
          </a:xfrm>
          <a:prstGeom prst="rect">
            <a:avLst/>
          </a:prstGeom>
        </p:spPr>
      </p:pic>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09576" y="963925"/>
            <a:ext cx="11372848" cy="3210467"/>
          </a:xfrm>
          <a:prstGeom prst="rect">
            <a:avLst/>
          </a:prstGeom>
        </p:spPr>
        <p:txBody>
          <a:bodyPr vert="horz" lIns="91440" tIns="45720" rIns="91440" bIns="45720" rtlCol="0">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R="0" lvl="0" algn="just" defTabSz="914400" fontAlgn="auto">
              <a:spcBef>
                <a:spcPts val="1598"/>
              </a:spcBef>
              <a:spcAft>
                <a:spcPts val="0"/>
              </a:spcAft>
              <a:buClrTx/>
              <a:buSzTx/>
              <a:tabLst/>
              <a:defRPr/>
            </a:pPr>
            <a:r>
              <a:rPr kumimoji="0" lang="en-US" sz="2000" b="0" i="0" u="none" strike="noStrike" cap="none" spc="0" normalizeH="0" baseline="0" noProof="0" dirty="0">
                <a:ln>
                  <a:noFill/>
                </a:ln>
                <a:solidFill>
                  <a:schemeClr val="bg1">
                    <a:alpha val="80000"/>
                  </a:schemeClr>
                </a:solidFill>
                <a:effectLst/>
                <a:uLnTx/>
                <a:uFillTx/>
              </a:rPr>
              <a:t>	Under a DevOps model, development and operations teams are no longer "siloed". Sometimes, these two teams are merged into a single team. Quality assurance and security teams may also become more tightly integrated with each other and with the application lifecycle. This is sometimes called </a:t>
            </a:r>
            <a:r>
              <a:rPr kumimoji="0" lang="en-US" sz="2000" b="0" i="0" u="none" strike="noStrike" cap="none" spc="0" normalizeH="0" baseline="0" noProof="0" dirty="0" err="1">
                <a:ln>
                  <a:noFill/>
                </a:ln>
                <a:solidFill>
                  <a:schemeClr val="bg1">
                    <a:alpha val="80000"/>
                  </a:schemeClr>
                </a:solidFill>
                <a:effectLst/>
                <a:uLnTx/>
                <a:uFillTx/>
              </a:rPr>
              <a:t>DevSecOps</a:t>
            </a:r>
            <a:r>
              <a:rPr kumimoji="0" lang="en-US" sz="2000" b="0" i="0" u="none" strike="noStrike" cap="none" spc="0" normalizeH="0" baseline="0" noProof="0" dirty="0">
                <a:ln>
                  <a:noFill/>
                </a:ln>
                <a:solidFill>
                  <a:schemeClr val="bg1">
                    <a:alpha val="80000"/>
                  </a:schemeClr>
                </a:solidFill>
                <a:effectLst/>
                <a:uLnTx/>
                <a:uFillTx/>
              </a:rPr>
              <a:t>.</a:t>
            </a:r>
            <a:endParaRPr lang="en-US" sz="2000" dirty="0">
              <a:solidFill>
                <a:schemeClr val="bg1">
                  <a:alpha val="80000"/>
                </a:schemeClr>
              </a:solidFill>
            </a:endParaRPr>
          </a:p>
          <a:p>
            <a:pPr marR="0" lvl="0" algn="just" defTabSz="914400" fontAlgn="auto">
              <a:spcBef>
                <a:spcPts val="1598"/>
              </a:spcBef>
              <a:spcAft>
                <a:spcPts val="0"/>
              </a:spcAft>
              <a:buClrTx/>
              <a:buSzTx/>
              <a:tabLst/>
              <a:defRPr/>
            </a:pPr>
            <a:endParaRPr kumimoji="0" lang="en-US" sz="2400" b="0" i="0" u="none" strike="noStrike" cap="none" spc="0" normalizeH="0" baseline="0" noProof="0" dirty="0">
              <a:ln>
                <a:noFill/>
              </a:ln>
              <a:solidFill>
                <a:schemeClr val="bg1">
                  <a:alpha val="80000"/>
                </a:schemeClr>
              </a:solidFill>
              <a:effectLst/>
              <a:uLnTx/>
              <a:uFillTx/>
            </a:endParaRPr>
          </a:p>
        </p:txBody>
      </p:sp>
      <p:pic>
        <p:nvPicPr>
          <p:cNvPr id="1025" name="Picture 1" descr="Continuous Delivery">
            <a:extLst>
              <a:ext uri="{FF2B5EF4-FFF2-40B4-BE49-F238E27FC236}">
                <a16:creationId xmlns:a16="http://schemas.microsoft.com/office/drawing/2014/main" id="{4047A5B9-1273-17C0-56E2-BAD08922B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906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1000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1ECE704F-8453-ED0A-EEDD-DB21AA022D1F}"/>
              </a:ext>
            </a:extLst>
          </p:cNvPr>
          <p:cNvPicPr>
            <a:picLocks noChangeAspect="1"/>
          </p:cNvPicPr>
          <p:nvPr/>
        </p:nvPicPr>
        <p:blipFill>
          <a:blip r:embed="rId2"/>
          <a:stretch>
            <a:fillRect/>
          </a:stretch>
        </p:blipFill>
        <p:spPr>
          <a:xfrm>
            <a:off x="438448" y="1965771"/>
            <a:ext cx="11315103" cy="2926458"/>
          </a:xfrm>
          <a:prstGeom prst="rect">
            <a:avLst/>
          </a:prstGeom>
          <a:solidFill>
            <a:schemeClr val="bg1"/>
          </a:solidFill>
        </p:spPr>
      </p:pic>
    </p:spTree>
    <p:extLst>
      <p:ext uri="{BB962C8B-B14F-4D97-AF65-F5344CB8AC3E}">
        <p14:creationId xmlns:p14="http://schemas.microsoft.com/office/powerpoint/2010/main" val="353091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9B7ED4-559A-FEB4-D2D0-3D9951C9B5E8}"/>
              </a:ext>
            </a:extLst>
          </p:cNvPr>
          <p:cNvPicPr>
            <a:picLocks noChangeAspect="1"/>
          </p:cNvPicPr>
          <p:nvPr/>
        </p:nvPicPr>
        <p:blipFill>
          <a:blip r:embed="rId3"/>
          <a:stretch>
            <a:fillRect/>
          </a:stretch>
        </p:blipFill>
        <p:spPr>
          <a:xfrm>
            <a:off x="926793" y="108528"/>
            <a:ext cx="11080477" cy="6622472"/>
          </a:xfrm>
          <a:prstGeom prst="snip2DiagRect">
            <a:avLst>
              <a:gd name="adj1" fmla="val 0"/>
              <a:gd name="adj2" fmla="val 10685"/>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sp>
        <p:nvSpPr>
          <p:cNvPr id="7" name="TextBox 6">
            <a:extLst>
              <a:ext uri="{FF2B5EF4-FFF2-40B4-BE49-F238E27FC236}">
                <a16:creationId xmlns:a16="http://schemas.microsoft.com/office/drawing/2014/main" id="{11780413-CDA8-29E4-5E07-836AAFD46EBA}"/>
              </a:ext>
            </a:extLst>
          </p:cNvPr>
          <p:cNvSpPr txBox="1"/>
          <p:nvPr/>
        </p:nvSpPr>
        <p:spPr>
          <a:xfrm rot="16200000">
            <a:off x="-2449096" y="2650187"/>
            <a:ext cx="5791203" cy="707886"/>
          </a:xfrm>
          <a:prstGeom prst="rect">
            <a:avLst/>
          </a:prstGeom>
          <a:noFill/>
        </p:spPr>
        <p:txBody>
          <a:bodyPr wrap="square" rtlCol="0">
            <a:spAutoFit/>
          </a:bodyPr>
          <a:lstStyle/>
          <a:p>
            <a:r>
              <a:rPr lang="en-US" sz="4000" dirty="0">
                <a:solidFill>
                  <a:schemeClr val="bg1"/>
                </a:solidFill>
                <a:latin typeface="+mj-lt"/>
              </a:rPr>
              <a:t>Brief system architecture</a:t>
            </a:r>
            <a:endParaRPr lang="en-GB" sz="4000" dirty="0">
              <a:solidFill>
                <a:schemeClr val="bg1"/>
              </a:solidFill>
              <a:latin typeface="+mj-lt"/>
            </a:endParaRPr>
          </a:p>
        </p:txBody>
      </p:sp>
      <p:sp>
        <p:nvSpPr>
          <p:cNvPr id="8" name="Rectangle: Rounded Corners 7">
            <a:extLst>
              <a:ext uri="{FF2B5EF4-FFF2-40B4-BE49-F238E27FC236}">
                <a16:creationId xmlns:a16="http://schemas.microsoft.com/office/drawing/2014/main" id="{0A884E42-4C6D-7F0D-702B-F7AFFB0B919B}"/>
              </a:ext>
            </a:extLst>
          </p:cNvPr>
          <p:cNvSpPr/>
          <p:nvPr/>
        </p:nvSpPr>
        <p:spPr>
          <a:xfrm>
            <a:off x="1330036" y="4082473"/>
            <a:ext cx="3971637" cy="24661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F866869-6327-FD7D-4D71-C8A0A8836007}"/>
              </a:ext>
            </a:extLst>
          </p:cNvPr>
          <p:cNvSpPr txBox="1"/>
          <p:nvPr/>
        </p:nvSpPr>
        <p:spPr>
          <a:xfrm>
            <a:off x="2780144" y="5256522"/>
            <a:ext cx="1126836" cy="369332"/>
          </a:xfrm>
          <a:prstGeom prst="rect">
            <a:avLst/>
          </a:prstGeom>
          <a:noFill/>
        </p:spPr>
        <p:txBody>
          <a:bodyPr wrap="square" rtlCol="0">
            <a:spAutoFit/>
          </a:bodyPr>
          <a:lstStyle/>
          <a:p>
            <a:r>
              <a:rPr lang="en-US" dirty="0">
                <a:highlight>
                  <a:srgbClr val="FFFFFF"/>
                </a:highlight>
              </a:rPr>
              <a:t>Ethernet</a:t>
            </a:r>
            <a:endParaRPr lang="en-GB" dirty="0">
              <a:highlight>
                <a:srgbClr val="FFFFFF"/>
              </a:highlight>
            </a:endParaRPr>
          </a:p>
        </p:txBody>
      </p:sp>
    </p:spTree>
    <p:extLst>
      <p:ext uri="{BB962C8B-B14F-4D97-AF65-F5344CB8AC3E}">
        <p14:creationId xmlns:p14="http://schemas.microsoft.com/office/powerpoint/2010/main" val="26537223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6096000" y="1424430"/>
            <a:ext cx="5100952" cy="475356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Continuous integration is a software development practice where developers regularly merge their code changes into a central repository, after which automated builds and tests are run. The key goals of continuous integration are to find and address bugs quicker, improve software quality, and reduce the time it takes to validate and release new software updates.</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Continuous delivery is a software development practice where code changes are automatically built, tested, and prepared for a release to production. It expands upon continuous integration by deploying all code changes to a testing environment and/or a production environment after the build stage. When continuous delivery is implemented properly, developers will always have a deployment-ready build artifact that has passed through a standardized test process.</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pple-system"/>
              <a:ea typeface="+mn-ea"/>
              <a:cs typeface="+mn-cs"/>
            </a:endParaRP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pple-system"/>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CI/CD in DevOps</a:t>
            </a:r>
          </a:p>
        </p:txBody>
      </p:sp>
      <p:pic>
        <p:nvPicPr>
          <p:cNvPr id="3" name="Picture Placeholder 7" descr="Icon&#10;&#10;Description automatically generated">
            <a:extLst>
              <a:ext uri="{FF2B5EF4-FFF2-40B4-BE49-F238E27FC236}">
                <a16:creationId xmlns:a16="http://schemas.microsoft.com/office/drawing/2014/main" id="{8F5D9B63-B84C-285D-7A03-4C09879C0ECC}"/>
              </a:ext>
            </a:extLst>
          </p:cNvPr>
          <p:cNvPicPr>
            <a:picLocks noChangeAspect="1"/>
          </p:cNvPicPr>
          <p:nvPr/>
        </p:nvPicPr>
        <p:blipFill>
          <a:blip r:embed="rId2">
            <a:extLst>
              <a:ext uri="{28A0092B-C50C-407E-A947-70E740481C1C}">
                <a14:useLocalDpi xmlns:a14="http://schemas.microsoft.com/office/drawing/2010/main" val="0"/>
              </a:ext>
            </a:extLst>
          </a:blip>
          <a:srcRect t="6656" b="6656"/>
          <a:stretch>
            <a:fillRect/>
          </a:stretch>
        </p:blipFill>
        <p:spPr>
          <a:xfrm>
            <a:off x="3294142" y="3119276"/>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pic>
      <p:pic>
        <p:nvPicPr>
          <p:cNvPr id="4" name="Picture Placeholder 9" descr="Graphical user interface&#10;&#10;Description automatically generated with low confidence">
            <a:extLst>
              <a:ext uri="{FF2B5EF4-FFF2-40B4-BE49-F238E27FC236}">
                <a16:creationId xmlns:a16="http://schemas.microsoft.com/office/drawing/2014/main" id="{456A4D70-F3B9-4684-5567-582D079092E2}"/>
              </a:ext>
            </a:extLst>
          </p:cNvPr>
          <p:cNvPicPr>
            <a:picLocks noChangeAspect="1"/>
          </p:cNvPicPr>
          <p:nvPr/>
        </p:nvPicPr>
        <p:blipFill>
          <a:blip r:embed="rId3">
            <a:extLst>
              <a:ext uri="{28A0092B-C50C-407E-A947-70E740481C1C}">
                <a14:useLocalDpi xmlns:a14="http://schemas.microsoft.com/office/drawing/2010/main" val="0"/>
              </a:ext>
            </a:extLst>
          </a:blip>
          <a:srcRect t="6656" b="6656"/>
          <a:stretch>
            <a:fillRect/>
          </a:stretch>
        </p:blipFill>
        <p:spPr>
          <a:xfrm>
            <a:off x="1143278" y="1659193"/>
            <a:ext cx="2024658" cy="1769807"/>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pic>
    </p:spTree>
    <p:extLst>
      <p:ext uri="{BB962C8B-B14F-4D97-AF65-F5344CB8AC3E}">
        <p14:creationId xmlns:p14="http://schemas.microsoft.com/office/powerpoint/2010/main" val="16565333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fontAlgn="auto">
              <a:spcBef>
                <a:spcPct val="0"/>
              </a:spcBef>
              <a:spcAft>
                <a:spcPts val="600"/>
              </a:spcAft>
              <a:buClrTx/>
              <a:buSzTx/>
              <a:tabLst/>
              <a:defRPr/>
            </a:pPr>
            <a:r>
              <a:rPr kumimoji="0" lang="en-US" sz="3800" b="0" i="0" u="none" strike="noStrike" kern="1200" cap="none" spc="0" normalizeH="0" baseline="0" noProof="0">
                <a:ln>
                  <a:noFill/>
                </a:ln>
                <a:solidFill>
                  <a:schemeClr val="bg1"/>
                </a:solidFill>
                <a:effectLst/>
                <a:uLnTx/>
                <a:uFillTx/>
                <a:latin typeface="+mj-lt"/>
                <a:ea typeface="+mj-ea"/>
                <a:cs typeface="+mj-cs"/>
              </a:rPr>
              <a:t>Jenkins</a:t>
            </a:r>
          </a:p>
        </p:txBody>
      </p:sp>
      <p:pic>
        <p:nvPicPr>
          <p:cNvPr id="7" name="Picture 6" descr="A picture containing text&#10;&#10;Description automatically generated">
            <a:extLst>
              <a:ext uri="{FF2B5EF4-FFF2-40B4-BE49-F238E27FC236}">
                <a16:creationId xmlns:a16="http://schemas.microsoft.com/office/drawing/2014/main" id="{D280E410-733A-004E-EAC9-1D31C52DB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42" y="0"/>
            <a:ext cx="4961659" cy="6858000"/>
          </a:xfrm>
          <a:prstGeom prst="rect">
            <a:avLst/>
          </a:prstGeom>
        </p:spPr>
      </p:pic>
      <p:cxnSp>
        <p:nvCxnSpPr>
          <p:cNvPr id="53"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6527800" y="1909192"/>
            <a:ext cx="4713997" cy="3647710"/>
          </a:xfrm>
          <a:prstGeom prst="rect">
            <a:avLst/>
          </a:prstGeom>
        </p:spPr>
        <p:txBody>
          <a:bodyPr vert="horz" lIns="91440" tIns="45720" rIns="91440" bIns="45720" rtlCol="0">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228600" algn="l" defTabSz="914400" fontAlgn="auto">
              <a:spcBef>
                <a:spcPts val="1598"/>
              </a:spcBef>
              <a:spcAft>
                <a:spcPts val="0"/>
              </a:spcAft>
              <a:buClrTx/>
              <a:buSzTx/>
              <a:buFont typeface="Arial" panose="020B0604020202020204" pitchFamily="34" charset="0"/>
              <a:buChar char="•"/>
              <a:tabLst/>
              <a:defRPr/>
            </a:pPr>
            <a:r>
              <a:rPr kumimoji="0" lang="en-US" sz="1900" b="0" i="0" u="none" strike="noStrike" cap="none" spc="0" normalizeH="0" baseline="0" noProof="0">
                <a:ln>
                  <a:noFill/>
                </a:ln>
                <a:solidFill>
                  <a:schemeClr val="bg1"/>
                </a:solidFill>
                <a:effectLst/>
                <a:uLnTx/>
                <a:uFillTx/>
              </a:rPr>
              <a:t>Jenkins is an open-source automation server. It helps automate the parts of software development related to building, testing, and deploying, facilitating continuous integration and continuous delivery. It is a server-based system that runs in servlet containers such as Apache Tomcat. It supports version control tools, including AccuRev, CVS, Subversion, Git, Mercurial, Perforce, ClearCase and RTC, and can execute Apache Ant, Apache Maven and sbt based projects as well as arbitrary shell scripts and Windows batch commands.</a:t>
            </a:r>
          </a:p>
        </p:txBody>
      </p:sp>
      <p:cxnSp>
        <p:nvCxnSpPr>
          <p:cNvPr id="54"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186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5756786" y="906668"/>
            <a:ext cx="5832753" cy="4753563"/>
          </a:xfrm>
          <a:prstGeom prst="rect">
            <a:avLst/>
          </a:prstGeom>
        </p:spPr>
        <p:txBody>
          <a:bodyPr vert="horz" lIns="91440" tIns="45720" rIns="91440" bIns="45720" rtlCol="0" anchor="b">
            <a:normAutofit lnSpcReduction="1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Configuration Management</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Developers and system administrators use code to automate operating system and host configuration, operational tasks, and more. The use of code makes configuration changes repeatable and standardized. It frees developers and systems administrators from manually configuring operating systems, system applications, or server software.</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Policy as Code</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With infrastructure and its configuration codified with the cloud, organizations can monitor and enforce compliance dynamically and at scale. Infrastructure that is described by code can thus be tracked, validated, and reconfigured in an automated way. This makes it easier for organizations to govern changes over resources and ensure that security measures are properly enforced in a distributed manner (e.g., information security or compliance with PCI-DSS or HIPAA). This allows teams within an organization to move at higher velocity since non-compliant resources can be automatically flagged for further investigation or even automatically brought back into compliance.</a:t>
            </a: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Infrastructure as code</a:t>
            </a:r>
          </a:p>
        </p:txBody>
      </p:sp>
      <p:pic>
        <p:nvPicPr>
          <p:cNvPr id="6" name="Picture Placeholder 13" descr="Icon&#10;&#10;Description automatically generated">
            <a:extLst>
              <a:ext uri="{FF2B5EF4-FFF2-40B4-BE49-F238E27FC236}">
                <a16:creationId xmlns:a16="http://schemas.microsoft.com/office/drawing/2014/main" id="{90ABF10A-E062-D9FE-0EE5-C556C5AAC24E}"/>
              </a:ext>
            </a:extLst>
          </p:cNvPr>
          <p:cNvPicPr>
            <a:picLocks noChangeAspect="1"/>
          </p:cNvPicPr>
          <p:nvPr/>
        </p:nvPicPr>
        <p:blipFill>
          <a:blip r:embed="rId2">
            <a:extLst>
              <a:ext uri="{28A0092B-C50C-407E-A947-70E740481C1C}">
                <a14:useLocalDpi xmlns:a14="http://schemas.microsoft.com/office/drawing/2010/main" val="0"/>
              </a:ext>
            </a:extLst>
          </a:blip>
          <a:srcRect t="6622" b="6622"/>
          <a:stretch>
            <a:fillRect/>
          </a:stretch>
        </p:blipFill>
        <p:spPr>
          <a:xfrm>
            <a:off x="1804429" y="2078648"/>
            <a:ext cx="3089604" cy="2700704"/>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pic>
    </p:spTree>
    <p:extLst>
      <p:ext uri="{BB962C8B-B14F-4D97-AF65-F5344CB8AC3E}">
        <p14:creationId xmlns:p14="http://schemas.microsoft.com/office/powerpoint/2010/main" val="3533827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5370288" y="1703955"/>
            <a:ext cx="5832753" cy="3075397"/>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The microservices architecture is a design approach to build a single application as a set of small services. Each service runs in its own process and communicates with other services through a well-defined interface using a lightweight mechanism, typically an HTTP-based application programming interface (API). Microservices are built around business capabilities; each service is scoped to a single purpose. You can use different frameworks or programming languages to write microservices and deploy them independently, as a single service, or as a group of services.</a:t>
            </a:r>
          </a:p>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pple-system"/>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Micro services</a:t>
            </a:r>
          </a:p>
        </p:txBody>
      </p:sp>
      <p:pic>
        <p:nvPicPr>
          <p:cNvPr id="6" name="Picture Placeholder 13">
            <a:extLst>
              <a:ext uri="{FF2B5EF4-FFF2-40B4-BE49-F238E27FC236}">
                <a16:creationId xmlns:a16="http://schemas.microsoft.com/office/drawing/2014/main" id="{90ABF10A-E062-D9FE-0EE5-C556C5AAC24E}"/>
              </a:ext>
            </a:extLst>
          </p:cNvPr>
          <p:cNvPicPr>
            <a:picLocks noChangeAspect="1"/>
          </p:cNvPicPr>
          <p:nvPr/>
        </p:nvPicPr>
        <p:blipFill>
          <a:blip r:embed="rId2">
            <a:extLst>
              <a:ext uri="{28A0092B-C50C-407E-A947-70E740481C1C}">
                <a14:useLocalDpi xmlns:a14="http://schemas.microsoft.com/office/drawing/2010/main" val="0"/>
              </a:ext>
            </a:extLst>
          </a:blip>
          <a:srcRect t="6641" b="6641"/>
          <a:stretch/>
        </p:blipFill>
        <p:spPr>
          <a:xfrm>
            <a:off x="1804429" y="2078648"/>
            <a:ext cx="3089604" cy="2700704"/>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pic>
    </p:spTree>
    <p:extLst>
      <p:ext uri="{BB962C8B-B14F-4D97-AF65-F5344CB8AC3E}">
        <p14:creationId xmlns:p14="http://schemas.microsoft.com/office/powerpoint/2010/main" val="1563263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F8B95401-ADE0-EF32-B5F2-3D8ECD5E2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63"/>
            <a:ext cx="12192000" cy="6915728"/>
          </a:xfrm>
          <a:prstGeom prst="rect">
            <a:avLst/>
          </a:prstGeom>
        </p:spPr>
      </p:pic>
    </p:spTree>
    <p:extLst>
      <p:ext uri="{BB962C8B-B14F-4D97-AF65-F5344CB8AC3E}">
        <p14:creationId xmlns:p14="http://schemas.microsoft.com/office/powerpoint/2010/main" val="3108233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5370288" y="2078648"/>
            <a:ext cx="5832753" cy="270070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mn-cs"/>
              </a:rPr>
              <a:t>Increased communication and collaboration in an organization is one of the key cultural aspects of DevOps. The use of DevOps tooling and automation of the software delivery process establishes collaboration by physically bringing together the workflows and responsibilities of development and operations. Building on top of that, these teams set strong cultural norms around information sharing and facilitating communication through the use of chat applications, issue or project tracking systems, and wikis. This helps speed up communication across developers, operations, and even other teams like marketing or sales, allowing all parts of the organization to align more closely on goals and projects.</a:t>
            </a: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6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Communication and Collaboration</a:t>
            </a:r>
          </a:p>
        </p:txBody>
      </p:sp>
      <p:pic>
        <p:nvPicPr>
          <p:cNvPr id="6" name="Picture Placeholder 13">
            <a:extLst>
              <a:ext uri="{FF2B5EF4-FFF2-40B4-BE49-F238E27FC236}">
                <a16:creationId xmlns:a16="http://schemas.microsoft.com/office/drawing/2014/main" id="{90ABF10A-E062-D9FE-0EE5-C556C5AAC24E}"/>
              </a:ext>
            </a:extLst>
          </p:cNvPr>
          <p:cNvPicPr>
            <a:picLocks noChangeAspect="1"/>
          </p:cNvPicPr>
          <p:nvPr/>
        </p:nvPicPr>
        <p:blipFill>
          <a:blip r:embed="rId2">
            <a:extLst>
              <a:ext uri="{28A0092B-C50C-407E-A947-70E740481C1C}">
                <a14:useLocalDpi xmlns:a14="http://schemas.microsoft.com/office/drawing/2010/main" val="0"/>
              </a:ext>
            </a:extLst>
          </a:blip>
          <a:srcRect t="6641" b="6641"/>
          <a:stretch/>
        </p:blipFill>
        <p:spPr>
          <a:xfrm>
            <a:off x="1804429" y="2078648"/>
            <a:ext cx="3089604" cy="2700704"/>
          </a:xfrm>
          <a:custGeom>
            <a:avLst/>
            <a:gdLst>
              <a:gd name="connsiteX0" fmla="*/ 0 w 2024658"/>
              <a:gd name="connsiteY0" fmla="*/ 0 h 1769807"/>
              <a:gd name="connsiteX1" fmla="*/ 2024658 w 2024658"/>
              <a:gd name="connsiteY1" fmla="*/ 0 h 1769807"/>
              <a:gd name="connsiteX2" fmla="*/ 2024658 w 2024658"/>
              <a:gd name="connsiteY2" fmla="*/ 1769807 h 1769807"/>
              <a:gd name="connsiteX3" fmla="*/ 0 w 2024658"/>
              <a:gd name="connsiteY3" fmla="*/ 1769807 h 1769807"/>
            </a:gdLst>
            <a:ahLst/>
            <a:cxnLst>
              <a:cxn ang="0">
                <a:pos x="connsiteX0" y="connsiteY0"/>
              </a:cxn>
              <a:cxn ang="0">
                <a:pos x="connsiteX1" y="connsiteY1"/>
              </a:cxn>
              <a:cxn ang="0">
                <a:pos x="connsiteX2" y="connsiteY2"/>
              </a:cxn>
              <a:cxn ang="0">
                <a:pos x="connsiteX3" y="connsiteY3"/>
              </a:cxn>
            </a:cxnLst>
            <a:rect l="l" t="t" r="r" b="b"/>
            <a:pathLst>
              <a:path w="2024658" h="1769807">
                <a:moveTo>
                  <a:pt x="0" y="0"/>
                </a:moveTo>
                <a:lnTo>
                  <a:pt x="2024658" y="0"/>
                </a:lnTo>
                <a:lnTo>
                  <a:pt x="2024658" y="1769807"/>
                </a:lnTo>
                <a:lnTo>
                  <a:pt x="0" y="1769807"/>
                </a:lnTo>
                <a:close/>
              </a:path>
            </a:pathLst>
          </a:custGeom>
        </p:spPr>
      </p:pic>
    </p:spTree>
    <p:extLst>
      <p:ext uri="{BB962C8B-B14F-4D97-AF65-F5344CB8AC3E}">
        <p14:creationId xmlns:p14="http://schemas.microsoft.com/office/powerpoint/2010/main" val="4856360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hlinkClick r:id="rId3"/>
            <a:extLst>
              <a:ext uri="{FF2B5EF4-FFF2-40B4-BE49-F238E27FC236}">
                <a16:creationId xmlns:a16="http://schemas.microsoft.com/office/drawing/2014/main" id="{CFBE10FA-7EA9-9AAF-E988-CAA6F1146BB2}"/>
              </a:ext>
            </a:extLst>
          </p:cNvPr>
          <p:cNvSpPr txBox="1">
            <a:spLocks/>
          </p:cNvSpPr>
          <p:nvPr/>
        </p:nvSpPr>
        <p:spPr>
          <a:xfrm>
            <a:off x="433733" y="4025433"/>
            <a:ext cx="5226133" cy="625529"/>
          </a:xfrm>
          <a:prstGeom prst="rect">
            <a:avLst/>
          </a:prstGeom>
        </p:spPr>
        <p:txBody>
          <a:bodyPr vert="horz" lIns="91440" tIns="45720" rIns="91440" bIns="45720" rtlCol="0" anchor="b">
            <a:normAutofit fontScale="77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strike="noStrike" kern="1200" cap="none" spc="0" normalizeH="0" baseline="0" noProof="0" dirty="0">
                <a:ln>
                  <a:noFill/>
                </a:ln>
                <a:solidFill>
                  <a:schemeClr val="tx1"/>
                </a:solidFill>
                <a:effectLst/>
                <a:uLnTx/>
                <a:uFillTx/>
                <a:latin typeface="Calibri Light" panose="020F0302020204030204"/>
                <a:ea typeface="+mn-ea"/>
                <a:cs typeface="+mn-cs"/>
                <a:hlinkClick r:id="rId4">
                  <a:extLst>
                    <a:ext uri="{A12FA001-AC4F-418D-AE19-62706E023703}">
                      <ahyp:hlinkClr xmlns:ahyp="http://schemas.microsoft.com/office/drawing/2018/hyperlinkcolor" val="tx"/>
                    </a:ext>
                  </a:extLst>
                </a:hlinkClick>
              </a:rPr>
              <a:t>Our collaboration system</a:t>
            </a:r>
            <a:endParaRPr kumimoji="0" lang="en-US" sz="4800" b="0" i="0" strike="noStrike" kern="1200" cap="none" spc="0" normalizeH="0" baseline="0" noProof="0" dirty="0">
              <a:ln>
                <a:noFill/>
              </a:ln>
              <a:solidFill>
                <a:schemeClr val="tx1"/>
              </a:solidFill>
              <a:effectLst/>
              <a:uLnTx/>
              <a:uFillTx/>
              <a:latin typeface="Calibri Light" panose="020F0302020204030204"/>
              <a:ea typeface="+mn-ea"/>
              <a:cs typeface="+mn-cs"/>
            </a:endParaRP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66106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hlinkClick r:id="rId3"/>
            <a:extLst>
              <a:ext uri="{FF2B5EF4-FFF2-40B4-BE49-F238E27FC236}">
                <a16:creationId xmlns:a16="http://schemas.microsoft.com/office/drawing/2014/main" id="{CFBE10FA-7EA9-9AAF-E988-CAA6F1146BB2}"/>
              </a:ext>
            </a:extLst>
          </p:cNvPr>
          <p:cNvSpPr txBox="1">
            <a:spLocks/>
          </p:cNvSpPr>
          <p:nvPr/>
        </p:nvSpPr>
        <p:spPr>
          <a:xfrm>
            <a:off x="481029" y="3939679"/>
            <a:ext cx="5226133"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Thank you</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8680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pic>
        <p:nvPicPr>
          <p:cNvPr id="3" name="Picture 2">
            <a:extLst>
              <a:ext uri="{FF2B5EF4-FFF2-40B4-BE49-F238E27FC236}">
                <a16:creationId xmlns:a16="http://schemas.microsoft.com/office/drawing/2014/main" id="{8317BCA1-EA43-CC60-62FD-B3C86D1CA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482" y="0"/>
            <a:ext cx="9829800" cy="6858000"/>
          </a:xfrm>
          <a:prstGeom prst="rect">
            <a:avLst/>
          </a:prstGeom>
        </p:spPr>
      </p:pic>
    </p:spTree>
    <p:extLst>
      <p:ext uri="{BB962C8B-B14F-4D97-AF65-F5344CB8AC3E}">
        <p14:creationId xmlns:p14="http://schemas.microsoft.com/office/powerpoint/2010/main" val="25800118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pic>
        <p:nvPicPr>
          <p:cNvPr id="31" name="Picture 30" descr="Graphical user interface&#10;&#10;Description automatically generated">
            <a:extLst>
              <a:ext uri="{FF2B5EF4-FFF2-40B4-BE49-F238E27FC236}">
                <a16:creationId xmlns:a16="http://schemas.microsoft.com/office/drawing/2014/main" id="{D2828CEB-EDD5-8B17-3EC1-70CB64A87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497" y="236258"/>
            <a:ext cx="8731045" cy="6621742"/>
          </a:xfrm>
          <a:prstGeom prst="rect">
            <a:avLst/>
          </a:prstGeom>
        </p:spPr>
      </p:pic>
    </p:spTree>
    <p:extLst>
      <p:ext uri="{BB962C8B-B14F-4D97-AF65-F5344CB8AC3E}">
        <p14:creationId xmlns:p14="http://schemas.microsoft.com/office/powerpoint/2010/main" val="100533463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0" y="2998742"/>
            <a:ext cx="5975189"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Localization (GNSS)</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5602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81D85A7F-592B-D322-B59F-77912F6BD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439" y="1856583"/>
            <a:ext cx="4738905" cy="4738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A84258-414E-E965-D5B2-CC37498DD1AD}"/>
              </a:ext>
            </a:extLst>
          </p:cNvPr>
          <p:cNvSpPr txBox="1"/>
          <p:nvPr/>
        </p:nvSpPr>
        <p:spPr>
          <a:xfrm>
            <a:off x="670236" y="665018"/>
            <a:ext cx="2159374" cy="707886"/>
          </a:xfrm>
          <a:prstGeom prst="rect">
            <a:avLst/>
          </a:prstGeom>
          <a:noFill/>
        </p:spPr>
        <p:txBody>
          <a:bodyPr wrap="none" rtlCol="0">
            <a:spAutoFit/>
          </a:bodyPr>
          <a:lstStyle/>
          <a:p>
            <a:r>
              <a:rPr lang="en-US" sz="4000" dirty="0">
                <a:solidFill>
                  <a:schemeClr val="bg1"/>
                </a:solidFill>
                <a:latin typeface="-apple-system"/>
              </a:rPr>
              <a:t>Objective</a:t>
            </a:r>
            <a:endParaRPr lang="en-GB" sz="4000" dirty="0">
              <a:solidFill>
                <a:schemeClr val="bg1"/>
              </a:solidFill>
              <a:latin typeface="-apple-system"/>
            </a:endParaRPr>
          </a:p>
        </p:txBody>
      </p:sp>
      <p:sp>
        <p:nvSpPr>
          <p:cNvPr id="4" name="TextBox 3">
            <a:extLst>
              <a:ext uri="{FF2B5EF4-FFF2-40B4-BE49-F238E27FC236}">
                <a16:creationId xmlns:a16="http://schemas.microsoft.com/office/drawing/2014/main" id="{37E7DCE8-5234-D93F-82D9-C6FF16059982}"/>
              </a:ext>
            </a:extLst>
          </p:cNvPr>
          <p:cNvSpPr txBox="1"/>
          <p:nvPr/>
        </p:nvSpPr>
        <p:spPr>
          <a:xfrm>
            <a:off x="670236" y="1542473"/>
            <a:ext cx="8939438" cy="397031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effectLst/>
                <a:latin typeface="-apple-system"/>
              </a:rPr>
              <a:t>GNSS is used in systems that track and forecast the movement of vehicles and monitor road networks, improving efficiency and enhancing driver safety. </a:t>
            </a:r>
          </a:p>
          <a:p>
            <a:pPr marL="285750" indent="-285750">
              <a:buFont typeface="Arial" panose="020B0604020202020204" pitchFamily="34" charset="0"/>
              <a:buChar char="•"/>
            </a:pPr>
            <a:endParaRPr lang="en-US" dirty="0">
              <a:solidFill>
                <a:schemeClr val="bg1"/>
              </a:solidFill>
              <a:latin typeface="-apple-system"/>
            </a:endParaRPr>
          </a:p>
          <a:p>
            <a:pPr marL="285750" indent="-285750">
              <a:buFont typeface="Arial" panose="020B0604020202020204" pitchFamily="34" charset="0"/>
              <a:buChar char="•"/>
            </a:pPr>
            <a:r>
              <a:rPr lang="en-US" dirty="0">
                <a:solidFill>
                  <a:schemeClr val="bg1"/>
                </a:solidFill>
                <a:latin typeface="-apple-system"/>
              </a:rPr>
              <a:t>We use Our GNSS module for vehicle localization to be streamed to </a:t>
            </a:r>
          </a:p>
          <a:p>
            <a:r>
              <a:rPr lang="en-US" dirty="0">
                <a:solidFill>
                  <a:schemeClr val="bg1"/>
                </a:solidFill>
                <a:latin typeface="-apple-system"/>
              </a:rPr>
              <a:t>     Users on there mobile app and to be used in the V2V communication</a:t>
            </a:r>
          </a:p>
          <a:p>
            <a:r>
              <a:rPr lang="en-US" dirty="0">
                <a:solidFill>
                  <a:schemeClr val="bg1"/>
                </a:solidFill>
                <a:latin typeface="-apple-system"/>
              </a:rPr>
              <a:t>     To prevent car crashes.</a:t>
            </a:r>
          </a:p>
          <a:p>
            <a:endParaRPr lang="en-US" dirty="0">
              <a:solidFill>
                <a:schemeClr val="bg1"/>
              </a:solidFill>
              <a:latin typeface="-apple-system"/>
            </a:endParaRPr>
          </a:p>
          <a:p>
            <a:pPr marL="285750" indent="-285750">
              <a:buFont typeface="Arial" panose="020B0604020202020204" pitchFamily="34" charset="0"/>
              <a:buChar char="•"/>
            </a:pPr>
            <a:r>
              <a:rPr lang="en-US" dirty="0">
                <a:solidFill>
                  <a:schemeClr val="bg1"/>
                </a:solidFill>
                <a:latin typeface="-apple-system"/>
              </a:rPr>
              <a:t>Our module ( U-</a:t>
            </a:r>
            <a:r>
              <a:rPr lang="en-US" dirty="0" err="1">
                <a:solidFill>
                  <a:schemeClr val="bg1"/>
                </a:solidFill>
                <a:latin typeface="-apple-system"/>
              </a:rPr>
              <a:t>blox</a:t>
            </a:r>
            <a:r>
              <a:rPr lang="en-US" dirty="0">
                <a:solidFill>
                  <a:schemeClr val="bg1"/>
                </a:solidFill>
                <a:latin typeface="-apple-system"/>
              </a:rPr>
              <a:t> neo-m7 ) can only capture GPS satellite signals.</a:t>
            </a:r>
          </a:p>
          <a:p>
            <a:pPr marL="285750" indent="-285750">
              <a:buFont typeface="Arial" panose="020B0604020202020204" pitchFamily="34" charset="0"/>
              <a:buChar char="•"/>
            </a:pPr>
            <a:endParaRPr lang="en-US" dirty="0">
              <a:solidFill>
                <a:schemeClr val="bg1"/>
              </a:solidFill>
              <a:latin typeface="-apple-system"/>
            </a:endParaRPr>
          </a:p>
          <a:p>
            <a:pPr marL="285750" indent="-285750">
              <a:buFont typeface="Arial" panose="020B0604020202020204" pitchFamily="34" charset="0"/>
              <a:buChar char="•"/>
            </a:pPr>
            <a:r>
              <a:rPr lang="en-US" dirty="0">
                <a:solidFill>
                  <a:schemeClr val="bg1"/>
                </a:solidFill>
                <a:latin typeface="-apple-system"/>
              </a:rPr>
              <a:t>More accurate GNSS’ receivers can capture other satellite signals.</a:t>
            </a:r>
          </a:p>
          <a:p>
            <a:pPr marL="285750" indent="-285750">
              <a:buFont typeface="Arial" panose="020B0604020202020204" pitchFamily="34" charset="0"/>
              <a:buChar char="•"/>
            </a:pPr>
            <a:endParaRPr lang="en-US" dirty="0">
              <a:solidFill>
                <a:schemeClr val="bg1"/>
              </a:solidFill>
              <a:latin typeface="-apple-system"/>
            </a:endParaRPr>
          </a:p>
          <a:p>
            <a:pPr marL="285750" indent="-285750">
              <a:buFont typeface="Arial" panose="020B0604020202020204" pitchFamily="34" charset="0"/>
              <a:buChar char="•"/>
            </a:pPr>
            <a:r>
              <a:rPr lang="en-US" dirty="0">
                <a:solidFill>
                  <a:schemeClr val="bg1"/>
                </a:solidFill>
                <a:latin typeface="-apple-system"/>
              </a:rPr>
              <a:t>We use it in the V2V (BSM) to help safety applications in crash avoidance.</a:t>
            </a:r>
          </a:p>
          <a:p>
            <a:r>
              <a:rPr lang="en-US" dirty="0">
                <a:solidFill>
                  <a:schemeClr val="bg1"/>
                </a:solidFill>
                <a:latin typeface="-apple-system"/>
              </a:rPr>
              <a:t>     </a:t>
            </a:r>
          </a:p>
          <a:p>
            <a:pPr marL="285750" indent="-285750">
              <a:buFont typeface="Arial" panose="020B0604020202020204" pitchFamily="34" charset="0"/>
              <a:buChar char="•"/>
            </a:pPr>
            <a:endParaRPr lang="en-US" dirty="0">
              <a:solidFill>
                <a:schemeClr val="bg1"/>
              </a:solidFill>
              <a:latin typeface="-apple-system"/>
            </a:endParaRPr>
          </a:p>
        </p:txBody>
      </p:sp>
    </p:spTree>
    <p:extLst>
      <p:ext uri="{BB962C8B-B14F-4D97-AF65-F5344CB8AC3E}">
        <p14:creationId xmlns:p14="http://schemas.microsoft.com/office/powerpoint/2010/main" val="3065104107"/>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4294765" cy="707886"/>
          </a:xfrm>
          <a:prstGeom prst="rect">
            <a:avLst/>
          </a:prstGeom>
          <a:noFill/>
        </p:spPr>
        <p:txBody>
          <a:bodyPr wrap="none" rtlCol="0">
            <a:spAutoFit/>
          </a:bodyPr>
          <a:lstStyle/>
          <a:p>
            <a:r>
              <a:rPr lang="en-US" sz="4000" dirty="0">
                <a:solidFill>
                  <a:schemeClr val="bg1"/>
                </a:solidFill>
                <a:latin typeface="-apple-system"/>
              </a:rPr>
              <a:t>So GNSS is enough?</a:t>
            </a:r>
            <a:endParaRPr lang="en-GB" sz="4000" dirty="0">
              <a:solidFill>
                <a:schemeClr val="bg1"/>
              </a:solidFill>
              <a:latin typeface="-apple-system"/>
            </a:endParaRPr>
          </a:p>
        </p:txBody>
      </p:sp>
      <p:pic>
        <p:nvPicPr>
          <p:cNvPr id="7170" name="Picture 2">
            <a:extLst>
              <a:ext uri="{FF2B5EF4-FFF2-40B4-BE49-F238E27FC236}">
                <a16:creationId xmlns:a16="http://schemas.microsoft.com/office/drawing/2014/main" id="{7ED6FC8C-65AF-97B6-8D3F-B562D1B5FC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8"/>
          <a:stretch/>
        </p:blipFill>
        <p:spPr bwMode="auto">
          <a:xfrm>
            <a:off x="743793" y="1830832"/>
            <a:ext cx="3347582" cy="3196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0EF9E5-EC07-B544-510A-08C7015D511A}"/>
              </a:ext>
            </a:extLst>
          </p:cNvPr>
          <p:cNvSpPr txBox="1"/>
          <p:nvPr/>
        </p:nvSpPr>
        <p:spPr>
          <a:xfrm>
            <a:off x="665726" y="5246254"/>
            <a:ext cx="3503716" cy="923330"/>
          </a:xfrm>
          <a:prstGeom prst="rect">
            <a:avLst/>
          </a:prstGeom>
          <a:noFill/>
        </p:spPr>
        <p:txBody>
          <a:bodyPr wrap="none" rtlCol="0">
            <a:spAutoFit/>
          </a:bodyPr>
          <a:lstStyle/>
          <a:p>
            <a:r>
              <a:rPr lang="en-US" dirty="0">
                <a:solidFill>
                  <a:schemeClr val="bg1"/>
                </a:solidFill>
              </a:rPr>
              <a:t>Awesome! So we forward this data </a:t>
            </a:r>
            <a:br>
              <a:rPr lang="en-US" dirty="0">
                <a:solidFill>
                  <a:schemeClr val="bg1"/>
                </a:solidFill>
              </a:rPr>
            </a:br>
            <a:r>
              <a:rPr lang="en-US" dirty="0">
                <a:solidFill>
                  <a:schemeClr val="bg1"/>
                </a:solidFill>
              </a:rPr>
              <a:t>Backend server and use it prevent </a:t>
            </a:r>
          </a:p>
          <a:p>
            <a:r>
              <a:rPr lang="en-US" dirty="0">
                <a:solidFill>
                  <a:schemeClr val="bg1"/>
                </a:solidFill>
              </a:rPr>
              <a:t>Traffic incidents via V2V comm. 😊</a:t>
            </a:r>
            <a:endParaRPr lang="en-GB" dirty="0">
              <a:solidFill>
                <a:schemeClr val="bg1"/>
              </a:solidFill>
            </a:endParaRPr>
          </a:p>
        </p:txBody>
      </p:sp>
      <p:pic>
        <p:nvPicPr>
          <p:cNvPr id="6" name="Picture 5">
            <a:extLst>
              <a:ext uri="{FF2B5EF4-FFF2-40B4-BE49-F238E27FC236}">
                <a16:creationId xmlns:a16="http://schemas.microsoft.com/office/drawing/2014/main" id="{F6A37C9D-D33D-1FF6-9A89-397B157CFED3}"/>
              </a:ext>
            </a:extLst>
          </p:cNvPr>
          <p:cNvPicPr>
            <a:picLocks noChangeAspect="1"/>
          </p:cNvPicPr>
          <p:nvPr/>
        </p:nvPicPr>
        <p:blipFill rotWithShape="1">
          <a:blip r:embed="rId4">
            <a:extLst>
              <a:ext uri="{28A0092B-C50C-407E-A947-70E740481C1C}">
                <a14:useLocalDpi xmlns:a14="http://schemas.microsoft.com/office/drawing/2010/main" val="0"/>
              </a:ext>
            </a:extLst>
          </a:blip>
          <a:srcRect t="2259"/>
          <a:stretch/>
        </p:blipFill>
        <p:spPr>
          <a:xfrm>
            <a:off x="4422210" y="1829394"/>
            <a:ext cx="3271682" cy="3197774"/>
          </a:xfrm>
          <a:prstGeom prst="rect">
            <a:avLst/>
          </a:prstGeom>
        </p:spPr>
      </p:pic>
      <p:sp>
        <p:nvSpPr>
          <p:cNvPr id="7" name="TextBox 6">
            <a:extLst>
              <a:ext uri="{FF2B5EF4-FFF2-40B4-BE49-F238E27FC236}">
                <a16:creationId xmlns:a16="http://schemas.microsoft.com/office/drawing/2014/main" id="{B955E2F9-2BBF-31CF-887A-322A300390F4}"/>
              </a:ext>
            </a:extLst>
          </p:cNvPr>
          <p:cNvSpPr txBox="1"/>
          <p:nvPr/>
        </p:nvSpPr>
        <p:spPr>
          <a:xfrm>
            <a:off x="4422210" y="5255490"/>
            <a:ext cx="3271681" cy="923330"/>
          </a:xfrm>
          <a:prstGeom prst="rect">
            <a:avLst/>
          </a:prstGeom>
          <a:noFill/>
        </p:spPr>
        <p:txBody>
          <a:bodyPr wrap="square" rtlCol="0">
            <a:spAutoFit/>
          </a:bodyPr>
          <a:lstStyle/>
          <a:p>
            <a:pPr algn="ctr"/>
            <a:r>
              <a:rPr lang="en-US" dirty="0">
                <a:solidFill>
                  <a:schemeClr val="bg1"/>
                </a:solidFill>
              </a:rPr>
              <a:t>Well not really 😐</a:t>
            </a:r>
          </a:p>
          <a:p>
            <a:pPr algn="ctr"/>
            <a:r>
              <a:rPr lang="en-US" dirty="0">
                <a:solidFill>
                  <a:schemeClr val="bg1"/>
                </a:solidFill>
              </a:rPr>
              <a:t>The GNSS by it self is not really this accurate with error of +- 5m</a:t>
            </a:r>
            <a:endParaRPr lang="en-GB" dirty="0">
              <a:solidFill>
                <a:schemeClr val="bg1"/>
              </a:solidFill>
            </a:endParaRPr>
          </a:p>
        </p:txBody>
      </p:sp>
      <p:pic>
        <p:nvPicPr>
          <p:cNvPr id="9" name="Picture 8">
            <a:extLst>
              <a:ext uri="{FF2B5EF4-FFF2-40B4-BE49-F238E27FC236}">
                <a16:creationId xmlns:a16="http://schemas.microsoft.com/office/drawing/2014/main" id="{25D58925-6DAD-1483-9742-9E7DFD5EB989}"/>
              </a:ext>
            </a:extLst>
          </p:cNvPr>
          <p:cNvPicPr>
            <a:picLocks noChangeAspect="1"/>
          </p:cNvPicPr>
          <p:nvPr/>
        </p:nvPicPr>
        <p:blipFill rotWithShape="1">
          <a:blip r:embed="rId5">
            <a:extLst>
              <a:ext uri="{28A0092B-C50C-407E-A947-70E740481C1C}">
                <a14:useLocalDpi xmlns:a14="http://schemas.microsoft.com/office/drawing/2010/main" val="0"/>
              </a:ext>
            </a:extLst>
          </a:blip>
          <a:srcRect t="2937"/>
          <a:stretch/>
        </p:blipFill>
        <p:spPr>
          <a:xfrm>
            <a:off x="8176526" y="1829394"/>
            <a:ext cx="3271681" cy="3175593"/>
          </a:xfrm>
          <a:prstGeom prst="rect">
            <a:avLst/>
          </a:prstGeom>
        </p:spPr>
      </p:pic>
      <p:sp>
        <p:nvSpPr>
          <p:cNvPr id="10" name="TextBox 9">
            <a:extLst>
              <a:ext uri="{FF2B5EF4-FFF2-40B4-BE49-F238E27FC236}">
                <a16:creationId xmlns:a16="http://schemas.microsoft.com/office/drawing/2014/main" id="{72C801F2-1E8A-2D6C-7F01-515C4F78C49C}"/>
              </a:ext>
            </a:extLst>
          </p:cNvPr>
          <p:cNvSpPr txBox="1"/>
          <p:nvPr/>
        </p:nvSpPr>
        <p:spPr>
          <a:xfrm>
            <a:off x="8176525" y="5255490"/>
            <a:ext cx="3271681" cy="923330"/>
          </a:xfrm>
          <a:prstGeom prst="rect">
            <a:avLst/>
          </a:prstGeom>
          <a:noFill/>
        </p:spPr>
        <p:txBody>
          <a:bodyPr wrap="square" rtlCol="0">
            <a:spAutoFit/>
          </a:bodyPr>
          <a:lstStyle/>
          <a:p>
            <a:pPr algn="ctr"/>
            <a:r>
              <a:rPr lang="en-US" dirty="0">
                <a:solidFill>
                  <a:schemeClr val="bg1"/>
                </a:solidFill>
              </a:rPr>
              <a:t>Even if you used a high power receiver still the error is not tolerated in V2V applications</a:t>
            </a:r>
            <a:endParaRPr lang="en-GB" dirty="0">
              <a:solidFill>
                <a:schemeClr val="bg1"/>
              </a:solidFill>
            </a:endParaRPr>
          </a:p>
        </p:txBody>
      </p:sp>
    </p:spTree>
    <p:extLst>
      <p:ext uri="{BB962C8B-B14F-4D97-AF65-F5344CB8AC3E}">
        <p14:creationId xmlns:p14="http://schemas.microsoft.com/office/powerpoint/2010/main" val="280831633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324402" cy="707886"/>
          </a:xfrm>
          <a:prstGeom prst="rect">
            <a:avLst/>
          </a:prstGeom>
          <a:noFill/>
        </p:spPr>
        <p:txBody>
          <a:bodyPr wrap="none" rtlCol="0">
            <a:spAutoFit/>
          </a:bodyPr>
          <a:lstStyle/>
          <a:p>
            <a:r>
              <a:rPr lang="en-US" sz="4000" dirty="0">
                <a:solidFill>
                  <a:schemeClr val="bg1"/>
                </a:solidFill>
                <a:latin typeface="-apple-system"/>
              </a:rPr>
              <a:t>DGPS</a:t>
            </a:r>
            <a:endParaRPr lang="en-GB" sz="4000" dirty="0">
              <a:solidFill>
                <a:schemeClr val="bg1"/>
              </a:solidFill>
              <a:latin typeface="-apple-system"/>
            </a:endParaRPr>
          </a:p>
        </p:txBody>
      </p:sp>
      <p:pic>
        <p:nvPicPr>
          <p:cNvPr id="5" name="Picture 4">
            <a:extLst>
              <a:ext uri="{FF2B5EF4-FFF2-40B4-BE49-F238E27FC236}">
                <a16:creationId xmlns:a16="http://schemas.microsoft.com/office/drawing/2014/main" id="{3EA30981-9BC2-CA09-7E9A-AF274B1FCA5E}"/>
              </a:ext>
            </a:extLst>
          </p:cNvPr>
          <p:cNvPicPr>
            <a:picLocks noChangeAspect="1"/>
          </p:cNvPicPr>
          <p:nvPr/>
        </p:nvPicPr>
        <p:blipFill rotWithShape="1">
          <a:blip r:embed="rId3">
            <a:extLst>
              <a:ext uri="{28A0092B-C50C-407E-A947-70E740481C1C}">
                <a14:useLocalDpi xmlns:a14="http://schemas.microsoft.com/office/drawing/2010/main" val="0"/>
              </a:ext>
            </a:extLst>
          </a:blip>
          <a:srcRect t="2963"/>
          <a:stretch/>
        </p:blipFill>
        <p:spPr>
          <a:xfrm>
            <a:off x="3976856" y="2684468"/>
            <a:ext cx="3742070" cy="3631194"/>
          </a:xfrm>
          <a:prstGeom prst="rect">
            <a:avLst/>
          </a:prstGeom>
        </p:spPr>
      </p:pic>
      <p:sp>
        <p:nvSpPr>
          <p:cNvPr id="8" name="TextBox 7">
            <a:extLst>
              <a:ext uri="{FF2B5EF4-FFF2-40B4-BE49-F238E27FC236}">
                <a16:creationId xmlns:a16="http://schemas.microsoft.com/office/drawing/2014/main" id="{C476E3BC-4FEA-42D5-C599-12B2A10F2BDB}"/>
              </a:ext>
            </a:extLst>
          </p:cNvPr>
          <p:cNvSpPr txBox="1"/>
          <p:nvPr/>
        </p:nvSpPr>
        <p:spPr>
          <a:xfrm>
            <a:off x="759927" y="1618809"/>
            <a:ext cx="10175928" cy="923330"/>
          </a:xfrm>
          <a:prstGeom prst="rect">
            <a:avLst/>
          </a:prstGeom>
          <a:noFill/>
        </p:spPr>
        <p:txBody>
          <a:bodyPr wrap="square" rtlCol="0">
            <a:spAutoFit/>
          </a:bodyPr>
          <a:lstStyle/>
          <a:p>
            <a:r>
              <a:rPr lang="en-GB" dirty="0">
                <a:solidFill>
                  <a:schemeClr val="bg1"/>
                </a:solidFill>
                <a:latin typeface="-apple-system"/>
              </a:rPr>
              <a:t>Differential Global Positioning Systems (DGPSs) supplement and enhance the positional data available from (GNSSs). A D-GPS can increase accuracy by about a thousandfold, from approximately 15 metres (49 ft) to 1–3 centimetres</a:t>
            </a:r>
          </a:p>
        </p:txBody>
      </p:sp>
    </p:spTree>
    <p:extLst>
      <p:ext uri="{BB962C8B-B14F-4D97-AF65-F5344CB8AC3E}">
        <p14:creationId xmlns:p14="http://schemas.microsoft.com/office/powerpoint/2010/main" val="412079701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7074437" cy="707886"/>
          </a:xfrm>
          <a:prstGeom prst="rect">
            <a:avLst/>
          </a:prstGeom>
          <a:noFill/>
        </p:spPr>
        <p:txBody>
          <a:bodyPr wrap="none" rtlCol="0">
            <a:spAutoFit/>
          </a:bodyPr>
          <a:lstStyle/>
          <a:p>
            <a:r>
              <a:rPr lang="en-US" sz="4000" dirty="0">
                <a:solidFill>
                  <a:schemeClr val="bg1"/>
                </a:solidFill>
                <a:latin typeface="-apple-system"/>
              </a:rPr>
              <a:t>How we would implement D-GPS</a:t>
            </a:r>
            <a:endParaRPr lang="en-GB" sz="4000" dirty="0">
              <a:solidFill>
                <a:schemeClr val="bg1"/>
              </a:solidFill>
              <a:latin typeface="-apple-system"/>
            </a:endParaRPr>
          </a:p>
        </p:txBody>
      </p:sp>
      <p:pic>
        <p:nvPicPr>
          <p:cNvPr id="5" name="Picture 4">
            <a:extLst>
              <a:ext uri="{FF2B5EF4-FFF2-40B4-BE49-F238E27FC236}">
                <a16:creationId xmlns:a16="http://schemas.microsoft.com/office/drawing/2014/main" id="{3EA30981-9BC2-CA09-7E9A-AF274B1FCA5E}"/>
              </a:ext>
            </a:extLst>
          </p:cNvPr>
          <p:cNvPicPr>
            <a:picLocks noChangeAspect="1"/>
          </p:cNvPicPr>
          <p:nvPr/>
        </p:nvPicPr>
        <p:blipFill rotWithShape="1">
          <a:blip r:embed="rId3">
            <a:extLst>
              <a:ext uri="{28A0092B-C50C-407E-A947-70E740481C1C}">
                <a14:useLocalDpi xmlns:a14="http://schemas.microsoft.com/office/drawing/2010/main" val="0"/>
              </a:ext>
            </a:extLst>
          </a:blip>
          <a:srcRect t="2963"/>
          <a:stretch/>
        </p:blipFill>
        <p:spPr>
          <a:xfrm>
            <a:off x="8686800" y="3217606"/>
            <a:ext cx="3394575" cy="3293995"/>
          </a:xfrm>
          <a:prstGeom prst="rect">
            <a:avLst/>
          </a:prstGeom>
        </p:spPr>
      </p:pic>
      <p:sp>
        <p:nvSpPr>
          <p:cNvPr id="8" name="TextBox 7">
            <a:extLst>
              <a:ext uri="{FF2B5EF4-FFF2-40B4-BE49-F238E27FC236}">
                <a16:creationId xmlns:a16="http://schemas.microsoft.com/office/drawing/2014/main" id="{C476E3BC-4FEA-42D5-C599-12B2A10F2BDB}"/>
              </a:ext>
            </a:extLst>
          </p:cNvPr>
          <p:cNvSpPr txBox="1"/>
          <p:nvPr/>
        </p:nvSpPr>
        <p:spPr>
          <a:xfrm>
            <a:off x="759927" y="1618809"/>
            <a:ext cx="10175928"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latin typeface="-apple-system"/>
              </a:rPr>
              <a:t>We would use ESP8266/32</a:t>
            </a:r>
          </a:p>
          <a:p>
            <a:pPr marL="285750" indent="-285750">
              <a:buFont typeface="Arial" panose="020B0604020202020204" pitchFamily="34" charset="0"/>
              <a:buChar char="•"/>
            </a:pPr>
            <a:r>
              <a:rPr lang="en-GB" sz="2400" dirty="0">
                <a:solidFill>
                  <a:schemeClr val="bg1"/>
                </a:solidFill>
                <a:latin typeface="-apple-system"/>
              </a:rPr>
              <a:t>GPS module </a:t>
            </a:r>
          </a:p>
          <a:p>
            <a:pPr marL="285750" indent="-285750">
              <a:buFont typeface="Arial" panose="020B0604020202020204" pitchFamily="34" charset="0"/>
              <a:buChar char="•"/>
            </a:pPr>
            <a:r>
              <a:rPr lang="en-GB" sz="2400" dirty="0">
                <a:solidFill>
                  <a:schemeClr val="bg1"/>
                </a:solidFill>
                <a:latin typeface="-apple-system"/>
              </a:rPr>
              <a:t>connect the ESPs with antennas for large distance coverage</a:t>
            </a:r>
          </a:p>
          <a:p>
            <a:pPr marL="285750" indent="-285750">
              <a:buFont typeface="Arial" panose="020B0604020202020204" pitchFamily="34" charset="0"/>
              <a:buChar char="•"/>
            </a:pPr>
            <a:r>
              <a:rPr lang="en-GB" sz="2400" dirty="0">
                <a:solidFill>
                  <a:schemeClr val="bg1"/>
                </a:solidFill>
                <a:latin typeface="-apple-system"/>
              </a:rPr>
              <a:t>We get accurate position of each D-GPS station by using very high accuracy GPS modules for long time (to overcome error variance)</a:t>
            </a:r>
          </a:p>
          <a:p>
            <a:pPr marL="285750" indent="-285750">
              <a:buFont typeface="Arial" panose="020B0604020202020204" pitchFamily="34" charset="0"/>
              <a:buChar char="•"/>
            </a:pPr>
            <a:endParaRPr lang="en-GB" sz="2400" dirty="0">
              <a:solidFill>
                <a:schemeClr val="bg1"/>
              </a:solidFill>
              <a:latin typeface="-apple-system"/>
            </a:endParaRPr>
          </a:p>
          <a:p>
            <a:pPr marL="285750" indent="-285750">
              <a:buFont typeface="Arial" panose="020B0604020202020204" pitchFamily="34" charset="0"/>
              <a:buChar char="•"/>
            </a:pPr>
            <a:endParaRPr lang="en-GB" sz="2400" dirty="0">
              <a:solidFill>
                <a:schemeClr val="bg1"/>
              </a:solidFill>
              <a:latin typeface="-apple-system"/>
            </a:endParaRPr>
          </a:p>
          <a:p>
            <a:pPr marL="285750" indent="-285750">
              <a:buFont typeface="Arial" panose="020B0604020202020204" pitchFamily="34" charset="0"/>
              <a:buChar char="•"/>
            </a:pPr>
            <a:endParaRPr lang="en-GB" sz="2400" dirty="0">
              <a:solidFill>
                <a:schemeClr val="bg1"/>
              </a:solidFill>
              <a:latin typeface="-apple-system"/>
            </a:endParaRPr>
          </a:p>
        </p:txBody>
      </p:sp>
      <p:pic>
        <p:nvPicPr>
          <p:cNvPr id="2050" name="Picture 2">
            <a:extLst>
              <a:ext uri="{FF2B5EF4-FFF2-40B4-BE49-F238E27FC236}">
                <a16:creationId xmlns:a16="http://schemas.microsoft.com/office/drawing/2014/main" id="{CE72E916-BCBB-DF1E-EC4C-E40F98540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4" y="3682789"/>
            <a:ext cx="3394575" cy="282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801923"/>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0" y="2998742"/>
            <a:ext cx="5975189"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Localization Improvement </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15918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pic>
        <p:nvPicPr>
          <p:cNvPr id="2" name="Picture 10" descr="Logo&#10;&#10;Description automatically generated">
            <a:extLst>
              <a:ext uri="{FF2B5EF4-FFF2-40B4-BE49-F238E27FC236}">
                <a16:creationId xmlns:a16="http://schemas.microsoft.com/office/drawing/2014/main" id="{C71F6B14-4F9A-E1DB-9BDE-A35585BE2469}"/>
              </a:ext>
            </a:extLst>
          </p:cNvPr>
          <p:cNvPicPr>
            <a:picLocks noChangeAspect="1"/>
          </p:cNvPicPr>
          <p:nvPr/>
        </p:nvPicPr>
        <p:blipFill>
          <a:blip r:embed="rId3"/>
          <a:stretch>
            <a:fillRect/>
          </a:stretch>
        </p:blipFill>
        <p:spPr>
          <a:xfrm>
            <a:off x="6749407" y="2331553"/>
            <a:ext cx="3591493" cy="1708521"/>
          </a:xfrm>
          <a:prstGeom prst="rect">
            <a:avLst/>
          </a:prstGeom>
        </p:spPr>
      </p:pic>
      <p:pic>
        <p:nvPicPr>
          <p:cNvPr id="3" name="Picture 14" descr="Logo&#10;&#10;Description automatically generated">
            <a:extLst>
              <a:ext uri="{FF2B5EF4-FFF2-40B4-BE49-F238E27FC236}">
                <a16:creationId xmlns:a16="http://schemas.microsoft.com/office/drawing/2014/main" id="{4E8EB80A-6E8D-C938-9EDA-54E54F2855A1}"/>
              </a:ext>
            </a:extLst>
          </p:cNvPr>
          <p:cNvPicPr>
            <a:picLocks noChangeAspect="1"/>
          </p:cNvPicPr>
          <p:nvPr/>
        </p:nvPicPr>
        <p:blipFill>
          <a:blip r:embed="rId4"/>
          <a:stretch>
            <a:fillRect/>
          </a:stretch>
        </p:blipFill>
        <p:spPr>
          <a:xfrm>
            <a:off x="2595223" y="1644061"/>
            <a:ext cx="2847372" cy="2861899"/>
          </a:xfrm>
          <a:prstGeom prst="rect">
            <a:avLst/>
          </a:prstGeom>
        </p:spPr>
      </p:pic>
    </p:spTree>
    <p:extLst>
      <p:ext uri="{BB962C8B-B14F-4D97-AF65-F5344CB8AC3E}">
        <p14:creationId xmlns:p14="http://schemas.microsoft.com/office/powerpoint/2010/main" val="387126285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7961218" cy="707886"/>
          </a:xfrm>
          <a:prstGeom prst="rect">
            <a:avLst/>
          </a:prstGeom>
          <a:noFill/>
        </p:spPr>
        <p:txBody>
          <a:bodyPr wrap="none" rtlCol="0">
            <a:spAutoFit/>
          </a:bodyPr>
          <a:lstStyle/>
          <a:p>
            <a:r>
              <a:rPr lang="en-US" sz="4000" dirty="0">
                <a:solidFill>
                  <a:schemeClr val="bg1"/>
                </a:solidFill>
                <a:latin typeface="-apple-system"/>
              </a:rPr>
              <a:t>Localization Improvement Algorithm</a:t>
            </a:r>
            <a:endParaRPr lang="en-GB" sz="4000" dirty="0">
              <a:solidFill>
                <a:schemeClr val="bg1"/>
              </a:solidFill>
              <a:latin typeface="-apple-system"/>
            </a:endParaRPr>
          </a:p>
        </p:txBody>
      </p:sp>
      <p:sp>
        <p:nvSpPr>
          <p:cNvPr id="8" name="TextBox 7">
            <a:extLst>
              <a:ext uri="{FF2B5EF4-FFF2-40B4-BE49-F238E27FC236}">
                <a16:creationId xmlns:a16="http://schemas.microsoft.com/office/drawing/2014/main" id="{C476E3BC-4FEA-42D5-C599-12B2A10F2BDB}"/>
              </a:ext>
            </a:extLst>
          </p:cNvPr>
          <p:cNvSpPr txBox="1"/>
          <p:nvPr/>
        </p:nvSpPr>
        <p:spPr>
          <a:xfrm>
            <a:off x="759927" y="1618809"/>
            <a:ext cx="5097948" cy="3970318"/>
          </a:xfrm>
          <a:prstGeom prst="rect">
            <a:avLst/>
          </a:prstGeom>
          <a:noFill/>
        </p:spPr>
        <p:txBody>
          <a:bodyPr wrap="square" rtlCol="0">
            <a:spAutoFit/>
          </a:bodyPr>
          <a:lstStyle/>
          <a:p>
            <a:r>
              <a:rPr lang="en-US" sz="2800" dirty="0">
                <a:solidFill>
                  <a:schemeClr val="bg1"/>
                </a:solidFill>
                <a:latin typeface="-apple-system"/>
              </a:rPr>
              <a:t>Kalman filters are used to optimally estimate the variables of interests when they can't be measured directly, but an indirect measurement is available. They are also used to find the best estimate of states by combining measurements from various sensors in the presence of noise.</a:t>
            </a:r>
            <a:endParaRPr lang="en-GB" sz="2800" dirty="0">
              <a:solidFill>
                <a:schemeClr val="bg1"/>
              </a:solidFill>
              <a:latin typeface="-apple-system"/>
            </a:endParaRPr>
          </a:p>
        </p:txBody>
      </p:sp>
      <p:pic>
        <p:nvPicPr>
          <p:cNvPr id="4102" name="Picture 6">
            <a:extLst>
              <a:ext uri="{FF2B5EF4-FFF2-40B4-BE49-F238E27FC236}">
                <a16:creationId xmlns:a16="http://schemas.microsoft.com/office/drawing/2014/main" id="{45D5DBE4-363F-F5DA-5071-E792AE9B1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24075"/>
            <a:ext cx="60960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1477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Localization Improvement using ML </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34752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080745" cy="707886"/>
          </a:xfrm>
          <a:prstGeom prst="rect">
            <a:avLst/>
          </a:prstGeom>
          <a:noFill/>
        </p:spPr>
        <p:txBody>
          <a:bodyPr wrap="none" rtlCol="0">
            <a:spAutoFit/>
          </a:bodyPr>
          <a:lstStyle/>
          <a:p>
            <a:r>
              <a:rPr lang="en-GB" sz="4000">
                <a:solidFill>
                  <a:schemeClr val="bg1"/>
                </a:solidFill>
                <a:latin typeface="-apple-system"/>
              </a:rPr>
              <a:t>Plan</a:t>
            </a:r>
            <a:endParaRPr lang="en-GB" sz="4000" dirty="0">
              <a:solidFill>
                <a:schemeClr val="bg1"/>
              </a:solidFill>
              <a:latin typeface="-apple-system"/>
            </a:endParaRPr>
          </a:p>
        </p:txBody>
      </p:sp>
      <p:sp>
        <p:nvSpPr>
          <p:cNvPr id="8" name="TextBox 7">
            <a:extLst>
              <a:ext uri="{FF2B5EF4-FFF2-40B4-BE49-F238E27FC236}">
                <a16:creationId xmlns:a16="http://schemas.microsoft.com/office/drawing/2014/main" id="{C476E3BC-4FEA-42D5-C599-12B2A10F2BDB}"/>
              </a:ext>
            </a:extLst>
          </p:cNvPr>
          <p:cNvSpPr txBox="1"/>
          <p:nvPr/>
        </p:nvSpPr>
        <p:spPr>
          <a:xfrm>
            <a:off x="759927" y="1618809"/>
            <a:ext cx="10175928"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apple-system"/>
              </a:rPr>
              <a:t>GPS + Speed + Heading</a:t>
            </a:r>
          </a:p>
          <a:p>
            <a:pPr marL="285750" indent="-285750">
              <a:buFont typeface="Arial" panose="020B0604020202020204" pitchFamily="34" charset="0"/>
              <a:buChar char="•"/>
            </a:pPr>
            <a:endParaRPr lang="en-US" sz="2800" dirty="0">
              <a:solidFill>
                <a:schemeClr val="bg1"/>
              </a:solidFill>
              <a:latin typeface="-apple-system"/>
            </a:endParaRPr>
          </a:p>
          <a:p>
            <a:pPr marL="285750" indent="-285750">
              <a:buFont typeface="Arial" panose="020B0604020202020204" pitchFamily="34" charset="0"/>
              <a:buChar char="•"/>
            </a:pPr>
            <a:r>
              <a:rPr lang="en-US" sz="2800" dirty="0">
                <a:solidFill>
                  <a:schemeClr val="bg1"/>
                </a:solidFill>
                <a:latin typeface="-apple-system"/>
              </a:rPr>
              <a:t>Theoretically, You have a hand-held map, and a mark of your initial point, you have a speedometer, and a compass.</a:t>
            </a:r>
          </a:p>
          <a:p>
            <a:pPr marL="285750" indent="-285750">
              <a:buFont typeface="Arial" panose="020B0604020202020204" pitchFamily="34" charset="0"/>
              <a:buChar char="•"/>
            </a:pPr>
            <a:endParaRPr lang="en-US" sz="2800" dirty="0">
              <a:solidFill>
                <a:schemeClr val="bg1"/>
              </a:solidFill>
              <a:latin typeface="-apple-system"/>
            </a:endParaRPr>
          </a:p>
          <a:p>
            <a:pPr marL="285750" indent="-285750">
              <a:buFont typeface="Arial" panose="020B0604020202020204" pitchFamily="34" charset="0"/>
              <a:buChar char="•"/>
            </a:pPr>
            <a:r>
              <a:rPr lang="en-US" sz="2800" dirty="0">
                <a:solidFill>
                  <a:schemeClr val="bg1"/>
                </a:solidFill>
                <a:latin typeface="-apple-system"/>
              </a:rPr>
              <a:t>You can with some level of accuracy determine your position while moving. (I moved at 1m/s toward north for duration 1 second; then I must be 1 meter toward north than my initial point)</a:t>
            </a:r>
          </a:p>
          <a:p>
            <a:pPr marL="285750" indent="-285750">
              <a:buFont typeface="Arial" panose="020B0604020202020204" pitchFamily="34" charset="0"/>
              <a:buChar char="•"/>
            </a:pPr>
            <a:endParaRPr lang="en-US" sz="2800" dirty="0">
              <a:solidFill>
                <a:schemeClr val="bg1"/>
              </a:solidFill>
              <a:latin typeface="-apple-system"/>
            </a:endParaRPr>
          </a:p>
          <a:p>
            <a:pPr marL="285750" indent="-285750">
              <a:buFont typeface="Arial" panose="020B0604020202020204" pitchFamily="34" charset="0"/>
              <a:buChar char="•"/>
            </a:pPr>
            <a:r>
              <a:rPr lang="en-US" sz="2800" dirty="0">
                <a:solidFill>
                  <a:schemeClr val="bg1"/>
                </a:solidFill>
                <a:latin typeface="-apple-system"/>
              </a:rPr>
              <a:t>This algorithm depends mainly on accurate measurement of geographic location specially at the initial point</a:t>
            </a:r>
          </a:p>
        </p:txBody>
      </p:sp>
    </p:spTree>
    <p:extLst>
      <p:ext uri="{BB962C8B-B14F-4D97-AF65-F5344CB8AC3E}">
        <p14:creationId xmlns:p14="http://schemas.microsoft.com/office/powerpoint/2010/main" val="12165728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080745" cy="707886"/>
          </a:xfrm>
          <a:prstGeom prst="rect">
            <a:avLst/>
          </a:prstGeom>
          <a:noFill/>
        </p:spPr>
        <p:txBody>
          <a:bodyPr wrap="none" rtlCol="0">
            <a:spAutoFit/>
          </a:bodyPr>
          <a:lstStyle/>
          <a:p>
            <a:r>
              <a:rPr lang="en-GB" sz="4000">
                <a:solidFill>
                  <a:schemeClr val="bg1"/>
                </a:solidFill>
                <a:latin typeface="-apple-system"/>
              </a:rPr>
              <a:t>Plan</a:t>
            </a:r>
            <a:endParaRPr lang="en-GB" sz="4000" dirty="0">
              <a:solidFill>
                <a:schemeClr val="bg1"/>
              </a:solidFill>
              <a:latin typeface="-apple-system"/>
            </a:endParaRPr>
          </a:p>
        </p:txBody>
      </p:sp>
      <p:sp>
        <p:nvSpPr>
          <p:cNvPr id="8" name="TextBox 7">
            <a:extLst>
              <a:ext uri="{FF2B5EF4-FFF2-40B4-BE49-F238E27FC236}">
                <a16:creationId xmlns:a16="http://schemas.microsoft.com/office/drawing/2014/main" id="{C476E3BC-4FEA-42D5-C599-12B2A10F2BDB}"/>
              </a:ext>
            </a:extLst>
          </p:cNvPr>
          <p:cNvSpPr txBox="1"/>
          <p:nvPr/>
        </p:nvSpPr>
        <p:spPr>
          <a:xfrm>
            <a:off x="759926" y="1618809"/>
            <a:ext cx="10289073" cy="483209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solidFill>
              </a:rPr>
              <a:t>However, some drift may occur due to any of the used sensor's inaccuracy.</a:t>
            </a:r>
          </a:p>
          <a:p>
            <a:pPr marL="457200" indent="-457200" algn="just">
              <a:buFont typeface="Arial" panose="020B0604020202020204" pitchFamily="34" charset="0"/>
              <a:buChar char="•"/>
            </a:pPr>
            <a:r>
              <a:rPr lang="en-US" sz="2800" dirty="0">
                <a:solidFill>
                  <a:schemeClr val="bg1"/>
                </a:solidFill>
              </a:rPr>
              <a:t>To solve this issue. At any time, the car move at relatively slow speed or when stopped at any moment (due to traffic or parked, etc.) a new GPS reading is made and assume to be accurate to be considered as a true geo location reference for recalibrating the output location.</a:t>
            </a:r>
          </a:p>
          <a:p>
            <a:pPr marL="457200" indent="-457200" algn="just">
              <a:buFont typeface="Arial" panose="020B0604020202020204" pitchFamily="34" charset="0"/>
              <a:buChar char="•"/>
            </a:pPr>
            <a:r>
              <a:rPr lang="en-US" sz="2800" dirty="0">
                <a:solidFill>
                  <a:schemeClr val="bg1"/>
                </a:solidFill>
              </a:rPr>
              <a:t>The point of trusting GPS readings while standing still is that we can average many latitude and longitude readings from the GPS sensor to overcome the range of error in the sensor (+/- 10 meters).</a:t>
            </a:r>
          </a:p>
        </p:txBody>
      </p:sp>
    </p:spTree>
    <p:extLst>
      <p:ext uri="{BB962C8B-B14F-4D97-AF65-F5344CB8AC3E}">
        <p14:creationId xmlns:p14="http://schemas.microsoft.com/office/powerpoint/2010/main" val="4117084058"/>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080745" cy="707886"/>
          </a:xfrm>
          <a:prstGeom prst="rect">
            <a:avLst/>
          </a:prstGeom>
          <a:noFill/>
        </p:spPr>
        <p:txBody>
          <a:bodyPr wrap="none" rtlCol="0">
            <a:spAutoFit/>
          </a:bodyPr>
          <a:lstStyle/>
          <a:p>
            <a:r>
              <a:rPr lang="en-GB" sz="4000">
                <a:solidFill>
                  <a:schemeClr val="bg1"/>
                </a:solidFill>
                <a:latin typeface="-apple-system"/>
              </a:rPr>
              <a:t>Plan</a:t>
            </a:r>
            <a:endParaRPr lang="en-GB" sz="4000" dirty="0">
              <a:solidFill>
                <a:schemeClr val="bg1"/>
              </a:solidFill>
              <a:latin typeface="-apple-system"/>
            </a:endParaRPr>
          </a:p>
        </p:txBody>
      </p:sp>
      <p:sp>
        <p:nvSpPr>
          <p:cNvPr id="8" name="TextBox 7">
            <a:extLst>
              <a:ext uri="{FF2B5EF4-FFF2-40B4-BE49-F238E27FC236}">
                <a16:creationId xmlns:a16="http://schemas.microsoft.com/office/drawing/2014/main" id="{C476E3BC-4FEA-42D5-C599-12B2A10F2BDB}"/>
              </a:ext>
            </a:extLst>
          </p:cNvPr>
          <p:cNvSpPr txBox="1"/>
          <p:nvPr/>
        </p:nvSpPr>
        <p:spPr>
          <a:xfrm>
            <a:off x="756200" y="1456884"/>
            <a:ext cx="10679599"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The simulation of this idea is appliable, however, the main idea of using a machine learning model is to provide a weighting factor to each sensor reading.</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In an algorithmic approach, I may not be able to decide which reading to consider as more accurate (due to variance of error in GPS readings).</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This idea is still under research, debatable &amp; experientable.</a:t>
            </a:r>
          </a:p>
        </p:txBody>
      </p:sp>
    </p:spTree>
    <p:extLst>
      <p:ext uri="{BB962C8B-B14F-4D97-AF65-F5344CB8AC3E}">
        <p14:creationId xmlns:p14="http://schemas.microsoft.com/office/powerpoint/2010/main" val="2399020329"/>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nking miata @jvnezy | Pink car, Miata car, Mazda cars">
            <a:extLst>
              <a:ext uri="{FF2B5EF4-FFF2-40B4-BE49-F238E27FC236}">
                <a16:creationId xmlns:a16="http://schemas.microsoft.com/office/drawing/2014/main" id="{7830D011-2EE5-6D73-16E6-B8F3357C36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8195121" y="2133599"/>
            <a:ext cx="4015429" cy="4943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o doesn't love a winking Miata!">
            <a:extLst>
              <a:ext uri="{FF2B5EF4-FFF2-40B4-BE49-F238E27FC236}">
                <a16:creationId xmlns:a16="http://schemas.microsoft.com/office/drawing/2014/main" id="{030DCA97-59C5-F8C7-0169-715D8F5F6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6" y="2605480"/>
            <a:ext cx="8349038" cy="43832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B123F48-76A9-6AC5-6624-44D76CDD1666}"/>
              </a:ext>
            </a:extLst>
          </p:cNvPr>
          <p:cNvGrpSpPr/>
          <p:nvPr/>
        </p:nvGrpSpPr>
        <p:grpSpPr>
          <a:xfrm>
            <a:off x="0" y="0"/>
            <a:ext cx="5665694" cy="3186953"/>
            <a:chOff x="3263153" y="2694175"/>
            <a:chExt cx="5665694" cy="3186953"/>
          </a:xfrm>
        </p:grpSpPr>
        <p:pic>
          <p:nvPicPr>
            <p:cNvPr id="1026" name="Picture 2" descr="Car Wink GIF - Car Wink Red Car - Discover &amp; Share GIFs">
              <a:extLst>
                <a:ext uri="{FF2B5EF4-FFF2-40B4-BE49-F238E27FC236}">
                  <a16:creationId xmlns:a16="http://schemas.microsoft.com/office/drawing/2014/main" id="{F8DB25A3-33A7-911C-B160-5D0787B71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153" y="2694175"/>
              <a:ext cx="5665694" cy="3186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31D7B4-1F29-0C99-AA40-2B7BEFB77449}"/>
                </a:ext>
              </a:extLst>
            </p:cNvPr>
            <p:cNvSpPr txBox="1">
              <a:spLocks/>
            </p:cNvSpPr>
            <p:nvPr/>
          </p:nvSpPr>
          <p:spPr>
            <a:xfrm>
              <a:off x="5181599" y="4127667"/>
              <a:ext cx="1972236" cy="954107"/>
            </a:xfrm>
            <a:prstGeom prst="rect">
              <a:avLst/>
            </a:prstGeom>
            <a:noFill/>
          </p:spPr>
          <p:txBody>
            <a:bodyPr wrap="square" rtlCol="0">
              <a:spAutoFit/>
            </a:bodyPr>
            <a:lstStyle/>
            <a:p>
              <a:r>
                <a:rPr lang="en-US" sz="2800" dirty="0">
                  <a:solidFill>
                    <a:schemeClr val="bg1"/>
                  </a:solidFill>
                </a:rPr>
                <a:t>Hey, it’s me</a:t>
              </a:r>
            </a:p>
            <a:p>
              <a:r>
                <a:rPr lang="en-US" sz="2800" dirty="0">
                  <a:solidFill>
                    <a:schemeClr val="bg1"/>
                  </a:solidFill>
                </a:rPr>
                <a:t>McQueen</a:t>
              </a:r>
            </a:p>
          </p:txBody>
        </p:sp>
      </p:grpSp>
      <p:pic>
        <p:nvPicPr>
          <p:cNvPr id="1032" name="Picture 8" descr="Miata NA winking : r/mazda">
            <a:extLst>
              <a:ext uri="{FF2B5EF4-FFF2-40B4-BE49-F238E27FC236}">
                <a16:creationId xmlns:a16="http://schemas.microsoft.com/office/drawing/2014/main" id="{8F2E32BE-7095-B04A-B60D-9A95C0C163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464" b="28628"/>
          <a:stretch/>
        </p:blipFill>
        <p:spPr bwMode="auto">
          <a:xfrm>
            <a:off x="5675219" y="-218572"/>
            <a:ext cx="6517928" cy="3795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C60026-3F79-41F9-B0CA-0814059D25CE}"/>
              </a:ext>
            </a:extLst>
          </p:cNvPr>
          <p:cNvSpPr>
            <a:spLocks noGrp="1"/>
          </p:cNvSpPr>
          <p:nvPr>
            <p:ph type="ctrTitle"/>
          </p:nvPr>
        </p:nvSpPr>
        <p:spPr>
          <a:xfrm>
            <a:off x="1452283" y="2757095"/>
            <a:ext cx="9144000" cy="1027600"/>
          </a:xfrm>
        </p:spPr>
        <p:txBody>
          <a:bodyPr/>
          <a:lstStyle/>
          <a:p>
            <a:r>
              <a:rPr lang="en-US" dirty="0">
                <a:solidFill>
                  <a:schemeClr val="bg1"/>
                </a:solidFill>
                <a:highlight>
                  <a:srgbClr val="FF0000"/>
                </a:highlight>
              </a:rPr>
              <a:t>V2V Vehicles Identification</a:t>
            </a:r>
            <a:endParaRPr lang="en-GB" dirty="0">
              <a:solidFill>
                <a:schemeClr val="bg1"/>
              </a:solidFill>
              <a:highlight>
                <a:srgbClr val="FF0000"/>
              </a:highlight>
            </a:endParaRPr>
          </a:p>
        </p:txBody>
      </p:sp>
      <p:sp>
        <p:nvSpPr>
          <p:cNvPr id="5" name="TextBox 4">
            <a:extLst>
              <a:ext uri="{FF2B5EF4-FFF2-40B4-BE49-F238E27FC236}">
                <a16:creationId xmlns:a16="http://schemas.microsoft.com/office/drawing/2014/main" id="{9EAB11D0-417A-627E-8932-0C4CBD35B734}"/>
              </a:ext>
            </a:extLst>
          </p:cNvPr>
          <p:cNvSpPr txBox="1"/>
          <p:nvPr/>
        </p:nvSpPr>
        <p:spPr>
          <a:xfrm>
            <a:off x="9557202" y="5866524"/>
            <a:ext cx="886268" cy="646331"/>
          </a:xfrm>
          <a:prstGeom prst="rect">
            <a:avLst/>
          </a:prstGeom>
          <a:noFill/>
        </p:spPr>
        <p:txBody>
          <a:bodyPr wrap="none" rtlCol="0">
            <a:spAutoFit/>
          </a:bodyPr>
          <a:lstStyle/>
          <a:p>
            <a:r>
              <a:rPr lang="en-US" sz="3600" dirty="0">
                <a:solidFill>
                  <a:schemeClr val="bg1"/>
                </a:solidFill>
              </a:rPr>
              <a:t>FLO</a:t>
            </a:r>
          </a:p>
        </p:txBody>
      </p:sp>
      <p:sp>
        <p:nvSpPr>
          <p:cNvPr id="6" name="TextBox 5">
            <a:extLst>
              <a:ext uri="{FF2B5EF4-FFF2-40B4-BE49-F238E27FC236}">
                <a16:creationId xmlns:a16="http://schemas.microsoft.com/office/drawing/2014/main" id="{9754ACCE-0145-7280-41AA-6F793B19C8D6}"/>
              </a:ext>
            </a:extLst>
          </p:cNvPr>
          <p:cNvSpPr txBox="1"/>
          <p:nvPr/>
        </p:nvSpPr>
        <p:spPr>
          <a:xfrm>
            <a:off x="7486801" y="1663845"/>
            <a:ext cx="2449710" cy="646331"/>
          </a:xfrm>
          <a:prstGeom prst="rect">
            <a:avLst/>
          </a:prstGeom>
          <a:noFill/>
        </p:spPr>
        <p:txBody>
          <a:bodyPr wrap="none" rtlCol="0">
            <a:spAutoFit/>
          </a:bodyPr>
          <a:lstStyle/>
          <a:p>
            <a:r>
              <a:rPr lang="en-US" sz="3600" dirty="0">
                <a:solidFill>
                  <a:schemeClr val="bg1"/>
                </a:solidFill>
              </a:rPr>
              <a:t>Doc Hudson</a:t>
            </a:r>
          </a:p>
        </p:txBody>
      </p:sp>
      <p:sp>
        <p:nvSpPr>
          <p:cNvPr id="7" name="TextBox 6">
            <a:extLst>
              <a:ext uri="{FF2B5EF4-FFF2-40B4-BE49-F238E27FC236}">
                <a16:creationId xmlns:a16="http://schemas.microsoft.com/office/drawing/2014/main" id="{2DB84F1D-30E5-865D-4CC0-376B06D333DE}"/>
              </a:ext>
            </a:extLst>
          </p:cNvPr>
          <p:cNvSpPr txBox="1"/>
          <p:nvPr/>
        </p:nvSpPr>
        <p:spPr>
          <a:xfrm>
            <a:off x="3654506" y="5424508"/>
            <a:ext cx="1159805" cy="646331"/>
          </a:xfrm>
          <a:prstGeom prst="rect">
            <a:avLst/>
          </a:prstGeom>
          <a:noFill/>
        </p:spPr>
        <p:txBody>
          <a:bodyPr wrap="none" rtlCol="0">
            <a:spAutoFit/>
          </a:bodyPr>
          <a:lstStyle/>
          <a:p>
            <a:r>
              <a:rPr lang="en-US" sz="3600" dirty="0">
                <a:solidFill>
                  <a:schemeClr val="bg1"/>
                </a:solidFill>
              </a:rPr>
              <a:t>Hicks</a:t>
            </a:r>
          </a:p>
        </p:txBody>
      </p:sp>
    </p:spTree>
    <p:extLst>
      <p:ext uri="{BB962C8B-B14F-4D97-AF65-F5344CB8AC3E}">
        <p14:creationId xmlns:p14="http://schemas.microsoft.com/office/powerpoint/2010/main" val="860420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717463" cy="707886"/>
          </a:xfrm>
          <a:prstGeom prst="rect">
            <a:avLst/>
          </a:prstGeom>
          <a:noFill/>
        </p:spPr>
        <p:txBody>
          <a:bodyPr wrap="none" rtlCol="0">
            <a:spAutoFit/>
          </a:bodyPr>
          <a:lstStyle/>
          <a:p>
            <a:r>
              <a:rPr lang="en-GB" sz="4000" dirty="0">
                <a:solidFill>
                  <a:schemeClr val="bg1"/>
                </a:solidFill>
                <a:latin typeface="-apple-system"/>
              </a:rPr>
              <a:t>V2V Vehicles Identification</a:t>
            </a:r>
          </a:p>
        </p:txBody>
      </p:sp>
      <p:sp>
        <p:nvSpPr>
          <p:cNvPr id="8" name="TextBox 7">
            <a:extLst>
              <a:ext uri="{FF2B5EF4-FFF2-40B4-BE49-F238E27FC236}">
                <a16:creationId xmlns:a16="http://schemas.microsoft.com/office/drawing/2014/main" id="{C476E3BC-4FEA-42D5-C599-12B2A10F2BDB}"/>
              </a:ext>
            </a:extLst>
          </p:cNvPr>
          <p:cNvSpPr txBox="1"/>
          <p:nvPr/>
        </p:nvSpPr>
        <p:spPr>
          <a:xfrm>
            <a:off x="682899" y="1362075"/>
            <a:ext cx="11004275" cy="5262979"/>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Along with timestamp, Vehicle identification is a very essential and critical information to share whenever a payload from a vehicle is being shared with other vehicles.</a:t>
            </a:r>
          </a:p>
          <a:p>
            <a:pPr marL="285750" indent="-285750">
              <a:buFont typeface="Arial" panose="020B0604020202020204" pitchFamily="34" charset="0"/>
              <a:buChar char="•"/>
            </a:pPr>
            <a:endParaRPr lang="en-GB" sz="2800" dirty="0">
              <a:solidFill>
                <a:schemeClr val="bg1"/>
              </a:solidFill>
            </a:endParaRPr>
          </a:p>
          <a:p>
            <a:pPr marL="285750" indent="-285750">
              <a:buFont typeface="Arial" panose="020B0604020202020204" pitchFamily="34" charset="0"/>
              <a:buChar char="•"/>
            </a:pPr>
            <a:r>
              <a:rPr lang="en-GB" sz="2800" dirty="0">
                <a:solidFill>
                  <a:schemeClr val="bg1"/>
                </a:solidFill>
              </a:rPr>
              <a:t>In our current implementation during testing process, we have used MAC address of the ESP-32/8266 module (DSRC alternative) as vehicles unique identifier (which may not be sufficient in real world use)</a:t>
            </a:r>
          </a:p>
          <a:p>
            <a:pPr marL="285750" indent="-285750">
              <a:buFont typeface="Arial" panose="020B0604020202020204" pitchFamily="34" charset="0"/>
              <a:buChar char="•"/>
            </a:pPr>
            <a:endParaRPr lang="en-GB" sz="2800" dirty="0">
              <a:solidFill>
                <a:schemeClr val="bg1"/>
              </a:solidFill>
            </a:endParaRPr>
          </a:p>
          <a:p>
            <a:pPr marL="285750" indent="-285750">
              <a:buFont typeface="Arial" panose="020B0604020202020204" pitchFamily="34" charset="0"/>
              <a:buChar char="•"/>
            </a:pPr>
            <a:r>
              <a:rPr lang="en-GB" sz="2800" dirty="0">
                <a:solidFill>
                  <a:schemeClr val="bg1"/>
                </a:solidFill>
              </a:rPr>
              <a:t>Each vehicle has a ESP-32/8266 module, Assuming no-repeated MAC addresses (unreliable but sufficient for development processes), each vehicle can compare the MAC address of each payload sender to identify if it’s a new vehicle or an already seen vehicle</a:t>
            </a:r>
          </a:p>
        </p:txBody>
      </p:sp>
    </p:spTree>
    <p:extLst>
      <p:ext uri="{BB962C8B-B14F-4D97-AF65-F5344CB8AC3E}">
        <p14:creationId xmlns:p14="http://schemas.microsoft.com/office/powerpoint/2010/main" val="340748918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717463" cy="707886"/>
          </a:xfrm>
          <a:prstGeom prst="rect">
            <a:avLst/>
          </a:prstGeom>
          <a:noFill/>
        </p:spPr>
        <p:txBody>
          <a:bodyPr wrap="none" rtlCol="0">
            <a:spAutoFit/>
          </a:bodyPr>
          <a:lstStyle/>
          <a:p>
            <a:r>
              <a:rPr lang="en-GB" sz="4000" dirty="0">
                <a:solidFill>
                  <a:schemeClr val="bg1"/>
                </a:solidFill>
                <a:latin typeface="-apple-system"/>
              </a:rPr>
              <a:t>V2V Vehicles Identification</a:t>
            </a:r>
          </a:p>
        </p:txBody>
      </p:sp>
      <p:sp>
        <p:nvSpPr>
          <p:cNvPr id="8" name="TextBox 7">
            <a:extLst>
              <a:ext uri="{FF2B5EF4-FFF2-40B4-BE49-F238E27FC236}">
                <a16:creationId xmlns:a16="http://schemas.microsoft.com/office/drawing/2014/main" id="{C476E3BC-4FEA-42D5-C599-12B2A10F2BDB}"/>
              </a:ext>
            </a:extLst>
          </p:cNvPr>
          <p:cNvSpPr txBox="1"/>
          <p:nvPr/>
        </p:nvSpPr>
        <p:spPr>
          <a:xfrm>
            <a:off x="756200" y="1456884"/>
            <a:ext cx="11064325"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For new vehicles, A new vehicle structure is created for this vehicle with a timer for removal in case of absence of updated data for a certain amount of time (no signal coverage means long enough distance to neglect this vehicle) this vehicles data structure will be removed.</a:t>
            </a:r>
          </a:p>
          <a:p>
            <a:pPr marL="457200" indent="-457200">
              <a:buFont typeface="Arial" panose="020B0604020202020204" pitchFamily="34" charset="0"/>
              <a:buChar char="•"/>
            </a:pPr>
            <a:r>
              <a:rPr lang="en-US" sz="3200" dirty="0">
                <a:solidFill>
                  <a:schemeClr val="bg1"/>
                </a:solidFill>
              </a:rPr>
              <a:t>When receiving a payload from an already seen vehicle and timeout period has not yet been exceeded (MAC address and vehicle’s data still in memory), this vehicle’s data is then updated for sharing with the ECU (Raspberry pi through SPI) to take informed decisions when needed</a:t>
            </a:r>
          </a:p>
        </p:txBody>
      </p:sp>
    </p:spTree>
    <p:extLst>
      <p:ext uri="{BB962C8B-B14F-4D97-AF65-F5344CB8AC3E}">
        <p14:creationId xmlns:p14="http://schemas.microsoft.com/office/powerpoint/2010/main" val="15377022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Secure V2V channel</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8532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4260012"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Secure V2V channel</a:t>
            </a:r>
          </a:p>
        </p:txBody>
      </p:sp>
      <p:sp>
        <p:nvSpPr>
          <p:cNvPr id="8" name="TextBox 7">
            <a:extLst>
              <a:ext uri="{FF2B5EF4-FFF2-40B4-BE49-F238E27FC236}">
                <a16:creationId xmlns:a16="http://schemas.microsoft.com/office/drawing/2014/main" id="{C476E3BC-4FEA-42D5-C599-12B2A10F2BDB}"/>
              </a:ext>
            </a:extLst>
          </p:cNvPr>
          <p:cNvSpPr txBox="1"/>
          <p:nvPr/>
        </p:nvSpPr>
        <p:spPr>
          <a:xfrm>
            <a:off x="756200" y="1456884"/>
            <a:ext cx="895227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Vehicle-to-Vehicle (V2V) communications among nearby vehicles in the form of continuous broadcast of Basic Safety Messages (BSMs) has the potential to prevent up to 75% of all roadway crashes through safety applications.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Basically, BSM(basic safety messages) are share using V2V communication to provide a safer driving journey. The correctness and reliability of BSMs, which contain information like sender's position, speed, brakes, etc., are of prime importance as they directly affect the outcome and effectiveness of safety applications based on them</a:t>
            </a:r>
          </a:p>
        </p:txBody>
      </p:sp>
      <p:pic>
        <p:nvPicPr>
          <p:cNvPr id="4" name="Picture 3">
            <a:extLst>
              <a:ext uri="{FF2B5EF4-FFF2-40B4-BE49-F238E27FC236}">
                <a16:creationId xmlns:a16="http://schemas.microsoft.com/office/drawing/2014/main" id="{34B9B1B6-D399-0B04-98AC-772FD095B038}"/>
              </a:ext>
            </a:extLst>
          </p:cNvPr>
          <p:cNvPicPr>
            <a:picLocks noChangeAspect="1"/>
          </p:cNvPicPr>
          <p:nvPr/>
        </p:nvPicPr>
        <p:blipFill rotWithShape="1">
          <a:blip r:embed="rId3"/>
          <a:srcRect b="6809"/>
          <a:stretch/>
        </p:blipFill>
        <p:spPr>
          <a:xfrm>
            <a:off x="9708477" y="1609725"/>
            <a:ext cx="2307310" cy="2085976"/>
          </a:xfrm>
          <a:prstGeom prst="rect">
            <a:avLst/>
          </a:prstGeom>
        </p:spPr>
      </p:pic>
    </p:spTree>
    <p:extLst>
      <p:ext uri="{BB962C8B-B14F-4D97-AF65-F5344CB8AC3E}">
        <p14:creationId xmlns:p14="http://schemas.microsoft.com/office/powerpoint/2010/main" val="392986124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sp>
        <p:nvSpPr>
          <p:cNvPr id="4" name="Text Placeholder 2">
            <a:extLst>
              <a:ext uri="{FF2B5EF4-FFF2-40B4-BE49-F238E27FC236}">
                <a16:creationId xmlns:a16="http://schemas.microsoft.com/office/drawing/2014/main" id="{322E337B-3040-B031-FCC1-E7E6A2C32CD9}"/>
              </a:ext>
            </a:extLst>
          </p:cNvPr>
          <p:cNvSpPr txBox="1">
            <a:spLocks/>
          </p:cNvSpPr>
          <p:nvPr/>
        </p:nvSpPr>
        <p:spPr>
          <a:xfrm>
            <a:off x="1054554" y="2350668"/>
            <a:ext cx="5273856" cy="900754"/>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endParaRPr lang="en-US" sz="5400">
              <a:solidFill>
                <a:schemeClr val="bg1"/>
              </a:solidFill>
              <a:latin typeface="Oswald Light"/>
              <a:cs typeface="Calibri" panose="020F0502020204030204"/>
            </a:endParaRPr>
          </a:p>
        </p:txBody>
      </p:sp>
      <p:grpSp>
        <p:nvGrpSpPr>
          <p:cNvPr id="5" name="Group 4">
            <a:extLst>
              <a:ext uri="{FF2B5EF4-FFF2-40B4-BE49-F238E27FC236}">
                <a16:creationId xmlns:a16="http://schemas.microsoft.com/office/drawing/2014/main" id="{91F78E62-0351-1A73-1266-A642D30CB9C5}"/>
              </a:ext>
            </a:extLst>
          </p:cNvPr>
          <p:cNvGrpSpPr/>
          <p:nvPr/>
        </p:nvGrpSpPr>
        <p:grpSpPr>
          <a:xfrm>
            <a:off x="-1422123" y="725163"/>
            <a:ext cx="8442683" cy="2699910"/>
            <a:chOff x="-2747041" y="857243"/>
            <a:chExt cx="9945273" cy="2689750"/>
          </a:xfrm>
        </p:grpSpPr>
        <p:sp>
          <p:nvSpPr>
            <p:cNvPr id="6" name="TextBox 5">
              <a:extLst>
                <a:ext uri="{FF2B5EF4-FFF2-40B4-BE49-F238E27FC236}">
                  <a16:creationId xmlns:a16="http://schemas.microsoft.com/office/drawing/2014/main" id="{C3127C6E-A278-CF93-DB18-ED1B28BA8966}"/>
                </a:ext>
              </a:extLst>
            </p:cNvPr>
            <p:cNvSpPr txBox="1"/>
            <p:nvPr/>
          </p:nvSpPr>
          <p:spPr>
            <a:xfrm>
              <a:off x="-111746" y="857243"/>
              <a:ext cx="7309978" cy="2252782"/>
            </a:xfrm>
            <a:prstGeom prst="parallelogram">
              <a:avLst>
                <a:gd name="adj" fmla="val 40882"/>
              </a:avLst>
            </a:prstGeom>
            <a:gradFill>
              <a:gsLst>
                <a:gs pos="0">
                  <a:schemeClr val="accent1"/>
                </a:gs>
                <a:gs pos="100000">
                  <a:schemeClr val="accent1">
                    <a:lumMod val="75000"/>
                  </a:schemeClr>
                </a:gs>
              </a:gsLst>
              <a:lin ang="2700000" scaled="1"/>
            </a:gradFill>
            <a:effectLst>
              <a:outerShdw blurRad="1270000" dist="698500" dir="5400000" sx="83000" sy="83000" algn="t" rotWithShape="0">
                <a:prstClr val="black">
                  <a:alpha val="40000"/>
                </a:prstClr>
              </a:outerShdw>
            </a:effectLst>
          </p:spPr>
          <p:txBody>
            <a:bodyPr wrap="square" lIns="91440" tIns="45720" rIns="91440" bIns="45720" rtlCol="0" anchor="t">
              <a:spAutoFit/>
            </a:bodyPr>
            <a:lstStyle/>
            <a:p>
              <a:pPr algn="ctr"/>
              <a:r>
                <a:rPr lang="en-US" sz="4800" spc="600" dirty="0">
                  <a:solidFill>
                    <a:schemeClr val="bg1"/>
                  </a:solidFill>
                  <a:ea typeface="+mn-lt"/>
                  <a:cs typeface="+mn-lt"/>
                </a:rPr>
                <a:t>Meet Our Team</a:t>
              </a:r>
              <a:endParaRPr lang="en-US" dirty="0">
                <a:solidFill>
                  <a:schemeClr val="bg1"/>
                </a:solidFill>
              </a:endParaRPr>
            </a:p>
          </p:txBody>
        </p:sp>
        <p:grpSp>
          <p:nvGrpSpPr>
            <p:cNvPr id="7" name="Group 6">
              <a:extLst>
                <a:ext uri="{FF2B5EF4-FFF2-40B4-BE49-F238E27FC236}">
                  <a16:creationId xmlns:a16="http://schemas.microsoft.com/office/drawing/2014/main" id="{E49AF01A-FDEB-5710-D351-B5DA2222BE41}"/>
                </a:ext>
              </a:extLst>
            </p:cNvPr>
            <p:cNvGrpSpPr/>
            <p:nvPr/>
          </p:nvGrpSpPr>
          <p:grpSpPr>
            <a:xfrm>
              <a:off x="-2747041" y="3117645"/>
              <a:ext cx="8386491" cy="429348"/>
              <a:chOff x="-2732937" y="3046118"/>
              <a:chExt cx="8386491" cy="429348"/>
            </a:xfrm>
          </p:grpSpPr>
          <p:sp>
            <p:nvSpPr>
              <p:cNvPr id="8" name="Rectangle 7">
                <a:extLst>
                  <a:ext uri="{FF2B5EF4-FFF2-40B4-BE49-F238E27FC236}">
                    <a16:creationId xmlns:a16="http://schemas.microsoft.com/office/drawing/2014/main" id="{4DA4A71F-D65F-DA86-1823-8871E5309A84}"/>
                  </a:ext>
                </a:extLst>
              </p:cNvPr>
              <p:cNvSpPr/>
              <p:nvPr/>
            </p:nvSpPr>
            <p:spPr>
              <a:xfrm flipH="1">
                <a:off x="-2732937" y="3046118"/>
                <a:ext cx="5094582" cy="429348"/>
              </a:xfrm>
              <a:prstGeom prst="rect">
                <a:avLst/>
              </a:prstGeom>
            </p:spPr>
            <p:txBody>
              <a:bodyPr wrap="square" lIns="91440" tIns="45720" rIns="91440" bIns="45720" anchor="t">
                <a:spAutoFit/>
              </a:bodyPr>
              <a:lstStyle/>
              <a:p>
                <a:pPr algn="r">
                  <a:lnSpc>
                    <a:spcPct val="120000"/>
                  </a:lnSpc>
                </a:pPr>
                <a:r>
                  <a:rPr lang="en-US" sz="2000" b="1">
                    <a:solidFill>
                      <a:schemeClr val="bg1"/>
                    </a:solidFill>
                    <a:latin typeface="Oswald"/>
                    <a:cs typeface="Segoe UI Light"/>
                  </a:rPr>
                  <a:t>Moustafa Wahdan</a:t>
                </a:r>
                <a:endParaRPr lang="en-US" sz="2000" b="1">
                  <a:solidFill>
                    <a:schemeClr val="bg1"/>
                  </a:solidFill>
                  <a:latin typeface="Oswald" pitchFamily="2" charset="0"/>
                  <a:cs typeface="Segoe UI Light" panose="020B0502040204020203" pitchFamily="34" charset="0"/>
                </a:endParaRPr>
              </a:p>
            </p:txBody>
          </p:sp>
          <p:sp>
            <p:nvSpPr>
              <p:cNvPr id="9" name="Rectangle 8">
                <a:extLst>
                  <a:ext uri="{FF2B5EF4-FFF2-40B4-BE49-F238E27FC236}">
                    <a16:creationId xmlns:a16="http://schemas.microsoft.com/office/drawing/2014/main" id="{3EC1384D-72E1-1EB9-314C-D084D57B364E}"/>
                  </a:ext>
                </a:extLst>
              </p:cNvPr>
              <p:cNvSpPr/>
              <p:nvPr/>
            </p:nvSpPr>
            <p:spPr>
              <a:xfrm flipH="1">
                <a:off x="2529207" y="3171556"/>
                <a:ext cx="3124347"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18105075</a:t>
                </a:r>
              </a:p>
            </p:txBody>
          </p:sp>
        </p:grpSp>
      </p:grpSp>
      <p:sp>
        <p:nvSpPr>
          <p:cNvPr id="10" name="TextBox 9">
            <a:extLst>
              <a:ext uri="{FF2B5EF4-FFF2-40B4-BE49-F238E27FC236}">
                <a16:creationId xmlns:a16="http://schemas.microsoft.com/office/drawing/2014/main" id="{14921EF5-71DC-CAA6-B12A-8B6E093861ED}"/>
              </a:ext>
            </a:extLst>
          </p:cNvPr>
          <p:cNvSpPr txBox="1"/>
          <p:nvPr/>
        </p:nvSpPr>
        <p:spPr>
          <a:xfrm>
            <a:off x="944880" y="3992880"/>
            <a:ext cx="1818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Oswald"/>
              </a:rPr>
              <a:t>Nada El-Etr</a:t>
            </a:r>
          </a:p>
        </p:txBody>
      </p:sp>
      <p:sp>
        <p:nvSpPr>
          <p:cNvPr id="11" name="TextBox 10">
            <a:extLst>
              <a:ext uri="{FF2B5EF4-FFF2-40B4-BE49-F238E27FC236}">
                <a16:creationId xmlns:a16="http://schemas.microsoft.com/office/drawing/2014/main" id="{84A0F111-8C02-E372-0D49-E8CB2832F462}"/>
              </a:ext>
            </a:extLst>
          </p:cNvPr>
          <p:cNvSpPr txBox="1"/>
          <p:nvPr/>
        </p:nvSpPr>
        <p:spPr>
          <a:xfrm>
            <a:off x="944880" y="3505200"/>
            <a:ext cx="1818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Oswald"/>
              </a:rPr>
              <a:t>Ahmed Tarek</a:t>
            </a:r>
          </a:p>
        </p:txBody>
      </p:sp>
      <p:sp>
        <p:nvSpPr>
          <p:cNvPr id="12" name="TextBox 11">
            <a:extLst>
              <a:ext uri="{FF2B5EF4-FFF2-40B4-BE49-F238E27FC236}">
                <a16:creationId xmlns:a16="http://schemas.microsoft.com/office/drawing/2014/main" id="{413AAF66-4DAC-1A1F-E36A-87D5828295F8}"/>
              </a:ext>
            </a:extLst>
          </p:cNvPr>
          <p:cNvSpPr txBox="1"/>
          <p:nvPr/>
        </p:nvSpPr>
        <p:spPr>
          <a:xfrm>
            <a:off x="944880" y="4389120"/>
            <a:ext cx="1818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FFFF"/>
                </a:solidFill>
                <a:latin typeface="Oswald"/>
              </a:rPr>
              <a:t>Toqa </a:t>
            </a:r>
            <a:r>
              <a:rPr lang="en-US" sz="2000" b="1" dirty="0" err="1">
                <a:solidFill>
                  <a:srgbClr val="FFFFFF"/>
                </a:solidFill>
                <a:latin typeface="Oswald"/>
              </a:rPr>
              <a:t>Elkabany</a:t>
            </a:r>
            <a:endParaRPr lang="en-US" sz="2000" b="1" dirty="0">
              <a:solidFill>
                <a:srgbClr val="FFFFFF"/>
              </a:solidFill>
              <a:latin typeface="Oswald"/>
            </a:endParaRPr>
          </a:p>
        </p:txBody>
      </p:sp>
      <p:sp>
        <p:nvSpPr>
          <p:cNvPr id="13" name="TextBox 12">
            <a:extLst>
              <a:ext uri="{FF2B5EF4-FFF2-40B4-BE49-F238E27FC236}">
                <a16:creationId xmlns:a16="http://schemas.microsoft.com/office/drawing/2014/main" id="{EAC003BA-4171-8512-7C9C-965179D950DC}"/>
              </a:ext>
            </a:extLst>
          </p:cNvPr>
          <p:cNvSpPr txBox="1"/>
          <p:nvPr/>
        </p:nvSpPr>
        <p:spPr>
          <a:xfrm>
            <a:off x="944880" y="4836160"/>
            <a:ext cx="1818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FFFF"/>
                </a:solidFill>
                <a:latin typeface="Oswald"/>
              </a:rPr>
              <a:t>Ali Samir</a:t>
            </a:r>
          </a:p>
        </p:txBody>
      </p:sp>
      <p:sp>
        <p:nvSpPr>
          <p:cNvPr id="14" name="Rectangle 13">
            <a:extLst>
              <a:ext uri="{FF2B5EF4-FFF2-40B4-BE49-F238E27FC236}">
                <a16:creationId xmlns:a16="http://schemas.microsoft.com/office/drawing/2014/main" id="{EF3BB684-0B7E-31F4-D117-C53A02D744E2}"/>
              </a:ext>
            </a:extLst>
          </p:cNvPr>
          <p:cNvSpPr/>
          <p:nvPr/>
        </p:nvSpPr>
        <p:spPr>
          <a:xfrm flipH="1">
            <a:off x="3044986" y="3507243"/>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18105515</a:t>
            </a:r>
          </a:p>
        </p:txBody>
      </p:sp>
      <p:sp>
        <p:nvSpPr>
          <p:cNvPr id="15" name="Rectangle 14">
            <a:extLst>
              <a:ext uri="{FF2B5EF4-FFF2-40B4-BE49-F238E27FC236}">
                <a16:creationId xmlns:a16="http://schemas.microsoft.com/office/drawing/2014/main" id="{44DC7EBE-AD0D-3A56-D2EE-41BD3601D124}"/>
              </a:ext>
            </a:extLst>
          </p:cNvPr>
          <p:cNvSpPr/>
          <p:nvPr/>
        </p:nvSpPr>
        <p:spPr>
          <a:xfrm flipH="1">
            <a:off x="3044986" y="3994922"/>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18105970</a:t>
            </a:r>
          </a:p>
        </p:txBody>
      </p:sp>
      <p:sp>
        <p:nvSpPr>
          <p:cNvPr id="16" name="Rectangle 15">
            <a:extLst>
              <a:ext uri="{FF2B5EF4-FFF2-40B4-BE49-F238E27FC236}">
                <a16:creationId xmlns:a16="http://schemas.microsoft.com/office/drawing/2014/main" id="{F7BA6374-4859-EA91-8BFD-DB9538DD9D91}"/>
              </a:ext>
            </a:extLst>
          </p:cNvPr>
          <p:cNvSpPr/>
          <p:nvPr/>
        </p:nvSpPr>
        <p:spPr>
          <a:xfrm flipH="1">
            <a:off x="3075466" y="4492762"/>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18105165</a:t>
            </a:r>
          </a:p>
        </p:txBody>
      </p:sp>
      <p:sp>
        <p:nvSpPr>
          <p:cNvPr id="17" name="Rectangle 16">
            <a:extLst>
              <a:ext uri="{FF2B5EF4-FFF2-40B4-BE49-F238E27FC236}">
                <a16:creationId xmlns:a16="http://schemas.microsoft.com/office/drawing/2014/main" id="{A8480CDE-55D7-523E-0995-6B516645BE03}"/>
              </a:ext>
            </a:extLst>
          </p:cNvPr>
          <p:cNvSpPr/>
          <p:nvPr/>
        </p:nvSpPr>
        <p:spPr>
          <a:xfrm flipH="1">
            <a:off x="3075466" y="4970282"/>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17104633</a:t>
            </a:r>
          </a:p>
        </p:txBody>
      </p:sp>
      <p:sp>
        <p:nvSpPr>
          <p:cNvPr id="18" name="Rectangle 17">
            <a:extLst>
              <a:ext uri="{FF2B5EF4-FFF2-40B4-BE49-F238E27FC236}">
                <a16:creationId xmlns:a16="http://schemas.microsoft.com/office/drawing/2014/main" id="{06CB8F07-B42A-92CC-1595-AF05B2C7913E}"/>
              </a:ext>
            </a:extLst>
          </p:cNvPr>
          <p:cNvSpPr/>
          <p:nvPr/>
        </p:nvSpPr>
        <p:spPr>
          <a:xfrm flipH="1">
            <a:off x="3881397" y="3066845"/>
            <a:ext cx="2648463" cy="429348"/>
          </a:xfrm>
          <a:prstGeom prst="rect">
            <a:avLst/>
          </a:prstGeom>
        </p:spPr>
        <p:txBody>
          <a:bodyPr wrap="square" lIns="91440" tIns="45720" rIns="91440" bIns="45720" anchor="t">
            <a:spAutoFit/>
          </a:bodyPr>
          <a:lstStyle/>
          <a:p>
            <a:pPr algn="r">
              <a:lnSpc>
                <a:spcPct val="120000"/>
              </a:lnSpc>
            </a:pPr>
            <a:r>
              <a:rPr lang="en-US" sz="2000" b="1" dirty="0">
                <a:solidFill>
                  <a:schemeClr val="bg1"/>
                </a:solidFill>
                <a:latin typeface="Oswald"/>
                <a:cs typeface="Segoe UI Light"/>
              </a:rPr>
              <a:t>Youssef Abbas</a:t>
            </a:r>
            <a:endParaRPr lang="en-US" sz="2000" b="1" dirty="0">
              <a:solidFill>
                <a:schemeClr val="bg1"/>
              </a:solidFill>
              <a:latin typeface="Oswald" pitchFamily="2" charset="0"/>
              <a:cs typeface="Segoe UI Light" panose="020B0502040204020203" pitchFamily="34" charset="0"/>
            </a:endParaRPr>
          </a:p>
        </p:txBody>
      </p:sp>
      <p:sp>
        <p:nvSpPr>
          <p:cNvPr id="19" name="Rectangle 18">
            <a:extLst>
              <a:ext uri="{FF2B5EF4-FFF2-40B4-BE49-F238E27FC236}">
                <a16:creationId xmlns:a16="http://schemas.microsoft.com/office/drawing/2014/main" id="{EBD705EB-8871-B80E-C4A6-F250A861C5AB}"/>
              </a:ext>
            </a:extLst>
          </p:cNvPr>
          <p:cNvSpPr/>
          <p:nvPr/>
        </p:nvSpPr>
        <p:spPr>
          <a:xfrm flipH="1">
            <a:off x="4013476" y="3493564"/>
            <a:ext cx="2648463" cy="429348"/>
          </a:xfrm>
          <a:prstGeom prst="rect">
            <a:avLst/>
          </a:prstGeom>
        </p:spPr>
        <p:txBody>
          <a:bodyPr wrap="square" lIns="91440" tIns="45720" rIns="91440" bIns="45720" anchor="t">
            <a:spAutoFit/>
          </a:bodyPr>
          <a:lstStyle/>
          <a:p>
            <a:pPr algn="r">
              <a:lnSpc>
                <a:spcPct val="120000"/>
              </a:lnSpc>
            </a:pPr>
            <a:r>
              <a:rPr lang="en-US" sz="2000" b="1">
                <a:solidFill>
                  <a:schemeClr val="bg1"/>
                </a:solidFill>
                <a:latin typeface="Oswald"/>
                <a:cs typeface="Segoe UI Light"/>
              </a:rPr>
              <a:t>Mohamed Nabil</a:t>
            </a:r>
            <a:endParaRPr lang="en-US" sz="2000" b="1">
              <a:solidFill>
                <a:schemeClr val="bg1"/>
              </a:solidFill>
              <a:latin typeface="Oswald" pitchFamily="2" charset="0"/>
              <a:cs typeface="Segoe UI Light" panose="020B0502040204020203" pitchFamily="34" charset="0"/>
            </a:endParaRPr>
          </a:p>
        </p:txBody>
      </p:sp>
      <p:sp>
        <p:nvSpPr>
          <p:cNvPr id="20" name="Rectangle 19">
            <a:extLst>
              <a:ext uri="{FF2B5EF4-FFF2-40B4-BE49-F238E27FC236}">
                <a16:creationId xmlns:a16="http://schemas.microsoft.com/office/drawing/2014/main" id="{16326F20-A721-9586-F143-8A2623CFDA39}"/>
              </a:ext>
            </a:extLst>
          </p:cNvPr>
          <p:cNvSpPr/>
          <p:nvPr/>
        </p:nvSpPr>
        <p:spPr>
          <a:xfrm flipH="1">
            <a:off x="3820436" y="3981244"/>
            <a:ext cx="2648463" cy="429348"/>
          </a:xfrm>
          <a:prstGeom prst="rect">
            <a:avLst/>
          </a:prstGeom>
        </p:spPr>
        <p:txBody>
          <a:bodyPr wrap="square" lIns="91440" tIns="45720" rIns="91440" bIns="45720" anchor="t">
            <a:spAutoFit/>
          </a:bodyPr>
          <a:lstStyle/>
          <a:p>
            <a:pPr algn="r">
              <a:lnSpc>
                <a:spcPct val="120000"/>
              </a:lnSpc>
            </a:pPr>
            <a:r>
              <a:rPr lang="en-US" sz="2000" b="1">
                <a:solidFill>
                  <a:schemeClr val="bg1"/>
                </a:solidFill>
                <a:latin typeface="Oswald"/>
                <a:cs typeface="Segoe UI Light"/>
              </a:rPr>
              <a:t>Ahmed Samir</a:t>
            </a:r>
            <a:endParaRPr lang="en-US" sz="2000" b="1">
              <a:solidFill>
                <a:schemeClr val="bg1"/>
              </a:solidFill>
              <a:latin typeface="Oswald" pitchFamily="2" charset="0"/>
              <a:cs typeface="Segoe UI Light" panose="020B0502040204020203" pitchFamily="34" charset="0"/>
            </a:endParaRPr>
          </a:p>
        </p:txBody>
      </p:sp>
      <p:sp>
        <p:nvSpPr>
          <p:cNvPr id="21" name="Rectangle 20">
            <a:extLst>
              <a:ext uri="{FF2B5EF4-FFF2-40B4-BE49-F238E27FC236}">
                <a16:creationId xmlns:a16="http://schemas.microsoft.com/office/drawing/2014/main" id="{EEF8B6D5-CE05-7DC6-4ACA-F45913D89AD0}"/>
              </a:ext>
            </a:extLst>
          </p:cNvPr>
          <p:cNvSpPr/>
          <p:nvPr/>
        </p:nvSpPr>
        <p:spPr>
          <a:xfrm flipH="1">
            <a:off x="3474996" y="4428284"/>
            <a:ext cx="2648463" cy="429348"/>
          </a:xfrm>
          <a:prstGeom prst="rect">
            <a:avLst/>
          </a:prstGeom>
        </p:spPr>
        <p:txBody>
          <a:bodyPr wrap="square" lIns="91440" tIns="45720" rIns="91440" bIns="45720" anchor="t">
            <a:spAutoFit/>
          </a:bodyPr>
          <a:lstStyle/>
          <a:p>
            <a:pPr algn="r">
              <a:lnSpc>
                <a:spcPct val="120000"/>
              </a:lnSpc>
            </a:pPr>
            <a:r>
              <a:rPr lang="en-US" sz="2000" b="1" dirty="0">
                <a:solidFill>
                  <a:schemeClr val="bg1"/>
                </a:solidFill>
                <a:latin typeface="Oswald"/>
                <a:cs typeface="Segoe UI Light"/>
              </a:rPr>
              <a:t>Mina </a:t>
            </a:r>
            <a:r>
              <a:rPr lang="en-US" sz="2000" b="1" dirty="0" err="1">
                <a:solidFill>
                  <a:schemeClr val="bg1"/>
                </a:solidFill>
                <a:latin typeface="Oswald"/>
                <a:cs typeface="Segoe UI Light"/>
              </a:rPr>
              <a:t>Nadi</a:t>
            </a:r>
            <a:endParaRPr lang="en-US" sz="2000" b="1" dirty="0">
              <a:solidFill>
                <a:schemeClr val="bg1"/>
              </a:solidFill>
              <a:latin typeface="Oswald" pitchFamily="2" charset="0"/>
              <a:cs typeface="Segoe UI Light" panose="020B0502040204020203" pitchFamily="34" charset="0"/>
            </a:endParaRPr>
          </a:p>
        </p:txBody>
      </p:sp>
      <p:sp>
        <p:nvSpPr>
          <p:cNvPr id="22" name="Rectangle 21">
            <a:extLst>
              <a:ext uri="{FF2B5EF4-FFF2-40B4-BE49-F238E27FC236}">
                <a16:creationId xmlns:a16="http://schemas.microsoft.com/office/drawing/2014/main" id="{5B129565-B9DE-23A6-ABE8-96A7469A233C}"/>
              </a:ext>
            </a:extLst>
          </p:cNvPr>
          <p:cNvSpPr/>
          <p:nvPr/>
        </p:nvSpPr>
        <p:spPr>
          <a:xfrm flipH="1">
            <a:off x="4074436" y="4905804"/>
            <a:ext cx="2648463" cy="429348"/>
          </a:xfrm>
          <a:prstGeom prst="rect">
            <a:avLst/>
          </a:prstGeom>
        </p:spPr>
        <p:txBody>
          <a:bodyPr wrap="square" lIns="91440" tIns="45720" rIns="91440" bIns="45720" anchor="t">
            <a:spAutoFit/>
          </a:bodyPr>
          <a:lstStyle/>
          <a:p>
            <a:pPr algn="r">
              <a:lnSpc>
                <a:spcPct val="120000"/>
              </a:lnSpc>
            </a:pPr>
            <a:r>
              <a:rPr lang="en-US" sz="2000" b="1" dirty="0">
                <a:solidFill>
                  <a:schemeClr val="bg1"/>
                </a:solidFill>
                <a:latin typeface="Oswald"/>
                <a:cs typeface="Segoe UI Light"/>
              </a:rPr>
              <a:t>Mohamed Emad</a:t>
            </a:r>
            <a:endParaRPr lang="en-US" sz="2000" b="1" dirty="0">
              <a:solidFill>
                <a:schemeClr val="bg1"/>
              </a:solidFill>
              <a:latin typeface="Oswald" pitchFamily="2" charset="0"/>
              <a:cs typeface="Segoe UI Light" panose="020B0502040204020203" pitchFamily="34" charset="0"/>
            </a:endParaRPr>
          </a:p>
        </p:txBody>
      </p:sp>
      <p:sp>
        <p:nvSpPr>
          <p:cNvPr id="23" name="Freeform 88">
            <a:extLst>
              <a:ext uri="{FF2B5EF4-FFF2-40B4-BE49-F238E27FC236}">
                <a16:creationId xmlns:a16="http://schemas.microsoft.com/office/drawing/2014/main" id="{3D762DF4-D16D-2F08-9897-01AE0CEB3567}"/>
              </a:ext>
            </a:extLst>
          </p:cNvPr>
          <p:cNvSpPr>
            <a:spLocks noEditPoints="1"/>
          </p:cNvSpPr>
          <p:nvPr/>
        </p:nvSpPr>
        <p:spPr bwMode="auto">
          <a:xfrm>
            <a:off x="494306" y="3736848"/>
            <a:ext cx="271038" cy="460962"/>
          </a:xfrm>
          <a:custGeom>
            <a:avLst/>
            <a:gdLst>
              <a:gd name="T0" fmla="*/ 198297 w 136"/>
              <a:gd name="T1" fmla="*/ 369887 h 232"/>
              <a:gd name="T2" fmla="*/ 19190 w 136"/>
              <a:gd name="T3" fmla="*/ 369887 h 232"/>
              <a:gd name="T4" fmla="*/ 0 w 136"/>
              <a:gd name="T5" fmla="*/ 350755 h 232"/>
              <a:gd name="T6" fmla="*/ 0 w 136"/>
              <a:gd name="T7" fmla="*/ 19132 h 232"/>
              <a:gd name="T8" fmla="*/ 19190 w 136"/>
              <a:gd name="T9" fmla="*/ 0 h 232"/>
              <a:gd name="T10" fmla="*/ 198297 w 136"/>
              <a:gd name="T11" fmla="*/ 0 h 232"/>
              <a:gd name="T12" fmla="*/ 217487 w 136"/>
              <a:gd name="T13" fmla="*/ 19132 h 232"/>
              <a:gd name="T14" fmla="*/ 217487 w 136"/>
              <a:gd name="T15" fmla="*/ 350755 h 232"/>
              <a:gd name="T16" fmla="*/ 198297 w 136"/>
              <a:gd name="T17" fmla="*/ 369887 h 232"/>
              <a:gd name="T18" fmla="*/ 108744 w 136"/>
              <a:gd name="T19" fmla="*/ 350755 h 232"/>
              <a:gd name="T20" fmla="*/ 121537 w 136"/>
              <a:gd name="T21" fmla="*/ 338000 h 232"/>
              <a:gd name="T22" fmla="*/ 108744 w 136"/>
              <a:gd name="T23" fmla="*/ 325245 h 232"/>
              <a:gd name="T24" fmla="*/ 95950 w 136"/>
              <a:gd name="T25" fmla="*/ 338000 h 232"/>
              <a:gd name="T26" fmla="*/ 108744 w 136"/>
              <a:gd name="T27" fmla="*/ 350755 h 232"/>
              <a:gd name="T28" fmla="*/ 198297 w 136"/>
              <a:gd name="T29" fmla="*/ 38264 h 232"/>
              <a:gd name="T30" fmla="*/ 191900 w 136"/>
              <a:gd name="T31" fmla="*/ 38264 h 232"/>
              <a:gd name="T32" fmla="*/ 25587 w 136"/>
              <a:gd name="T33" fmla="*/ 38264 h 232"/>
              <a:gd name="T34" fmla="*/ 19190 w 136"/>
              <a:gd name="T35" fmla="*/ 38264 h 232"/>
              <a:gd name="T36" fmla="*/ 19190 w 136"/>
              <a:gd name="T37" fmla="*/ 306113 h 232"/>
              <a:gd name="T38" fmla="*/ 25587 w 136"/>
              <a:gd name="T39" fmla="*/ 306113 h 232"/>
              <a:gd name="T40" fmla="*/ 191900 w 136"/>
              <a:gd name="T41" fmla="*/ 306113 h 232"/>
              <a:gd name="T42" fmla="*/ 198297 w 136"/>
              <a:gd name="T43" fmla="*/ 306113 h 232"/>
              <a:gd name="T44" fmla="*/ 198297 w 136"/>
              <a:gd name="T45" fmla="*/ 38264 h 2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6" h="232">
                <a:moveTo>
                  <a:pt x="124" y="232"/>
                </a:moveTo>
                <a:cubicBezTo>
                  <a:pt x="12" y="232"/>
                  <a:pt x="12" y="232"/>
                  <a:pt x="12" y="232"/>
                </a:cubicBezTo>
                <a:cubicBezTo>
                  <a:pt x="5" y="232"/>
                  <a:pt x="0" y="227"/>
                  <a:pt x="0" y="220"/>
                </a:cubicBezTo>
                <a:cubicBezTo>
                  <a:pt x="0" y="12"/>
                  <a:pt x="0" y="12"/>
                  <a:pt x="0" y="12"/>
                </a:cubicBezTo>
                <a:cubicBezTo>
                  <a:pt x="0" y="5"/>
                  <a:pt x="5" y="0"/>
                  <a:pt x="12" y="0"/>
                </a:cubicBezTo>
                <a:cubicBezTo>
                  <a:pt x="124" y="0"/>
                  <a:pt x="124" y="0"/>
                  <a:pt x="124" y="0"/>
                </a:cubicBezTo>
                <a:cubicBezTo>
                  <a:pt x="131" y="0"/>
                  <a:pt x="136" y="5"/>
                  <a:pt x="136" y="12"/>
                </a:cubicBezTo>
                <a:cubicBezTo>
                  <a:pt x="136" y="220"/>
                  <a:pt x="136" y="220"/>
                  <a:pt x="136" y="220"/>
                </a:cubicBezTo>
                <a:cubicBezTo>
                  <a:pt x="136" y="227"/>
                  <a:pt x="131" y="232"/>
                  <a:pt x="124" y="232"/>
                </a:cubicBezTo>
                <a:moveTo>
                  <a:pt x="68" y="220"/>
                </a:moveTo>
                <a:cubicBezTo>
                  <a:pt x="72" y="220"/>
                  <a:pt x="76" y="216"/>
                  <a:pt x="76" y="212"/>
                </a:cubicBezTo>
                <a:cubicBezTo>
                  <a:pt x="76" y="208"/>
                  <a:pt x="72" y="204"/>
                  <a:pt x="68" y="204"/>
                </a:cubicBezTo>
                <a:cubicBezTo>
                  <a:pt x="64" y="204"/>
                  <a:pt x="60" y="208"/>
                  <a:pt x="60" y="212"/>
                </a:cubicBezTo>
                <a:cubicBezTo>
                  <a:pt x="60" y="216"/>
                  <a:pt x="64" y="220"/>
                  <a:pt x="68" y="220"/>
                </a:cubicBezTo>
                <a:moveTo>
                  <a:pt x="124" y="24"/>
                </a:moveTo>
                <a:cubicBezTo>
                  <a:pt x="120" y="24"/>
                  <a:pt x="120" y="24"/>
                  <a:pt x="120" y="24"/>
                </a:cubicBezTo>
                <a:cubicBezTo>
                  <a:pt x="16" y="24"/>
                  <a:pt x="16" y="24"/>
                  <a:pt x="16" y="24"/>
                </a:cubicBezTo>
                <a:cubicBezTo>
                  <a:pt x="12" y="24"/>
                  <a:pt x="12" y="24"/>
                  <a:pt x="12" y="24"/>
                </a:cubicBezTo>
                <a:cubicBezTo>
                  <a:pt x="12" y="192"/>
                  <a:pt x="12" y="192"/>
                  <a:pt x="12" y="192"/>
                </a:cubicBezTo>
                <a:cubicBezTo>
                  <a:pt x="16" y="192"/>
                  <a:pt x="16" y="192"/>
                  <a:pt x="16" y="192"/>
                </a:cubicBezTo>
                <a:cubicBezTo>
                  <a:pt x="120" y="192"/>
                  <a:pt x="120" y="192"/>
                  <a:pt x="120" y="192"/>
                </a:cubicBezTo>
                <a:cubicBezTo>
                  <a:pt x="124" y="192"/>
                  <a:pt x="124" y="192"/>
                  <a:pt x="124" y="192"/>
                </a:cubicBezTo>
                <a:lnTo>
                  <a:pt x="124" y="24"/>
                </a:lnTo>
                <a:close/>
              </a:path>
            </a:pathLst>
          </a:custGeom>
          <a:solidFill>
            <a:schemeClr val="bg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4" name="Group 23">
            <a:extLst>
              <a:ext uri="{FF2B5EF4-FFF2-40B4-BE49-F238E27FC236}">
                <a16:creationId xmlns:a16="http://schemas.microsoft.com/office/drawing/2014/main" id="{D7EABBB1-BFCE-C7C2-3EB3-A440441F47C8}"/>
              </a:ext>
            </a:extLst>
          </p:cNvPr>
          <p:cNvGrpSpPr/>
          <p:nvPr/>
        </p:nvGrpSpPr>
        <p:grpSpPr>
          <a:xfrm>
            <a:off x="4145792" y="3737511"/>
            <a:ext cx="646532" cy="541333"/>
            <a:chOff x="9571252" y="1827431"/>
            <a:chExt cx="468313" cy="392113"/>
          </a:xfrm>
          <a:solidFill>
            <a:schemeClr val="tx2"/>
          </a:solidFill>
        </p:grpSpPr>
        <p:sp>
          <p:nvSpPr>
            <p:cNvPr id="25" name="Freeform 13">
              <a:extLst>
                <a:ext uri="{FF2B5EF4-FFF2-40B4-BE49-F238E27FC236}">
                  <a16:creationId xmlns:a16="http://schemas.microsoft.com/office/drawing/2014/main" id="{8D42A323-61D6-3A98-E4E6-568FD02EABF6}"/>
                </a:ext>
              </a:extLst>
            </p:cNvPr>
            <p:cNvSpPr>
              <a:spLocks noEditPoints="1"/>
            </p:cNvSpPr>
            <p:nvPr/>
          </p:nvSpPr>
          <p:spPr bwMode="auto">
            <a:xfrm>
              <a:off x="9571252" y="1884581"/>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Freeform 14">
              <a:extLst>
                <a:ext uri="{FF2B5EF4-FFF2-40B4-BE49-F238E27FC236}">
                  <a16:creationId xmlns:a16="http://schemas.microsoft.com/office/drawing/2014/main" id="{6BCAECEF-3724-3A8A-C419-35F0962CB83F}"/>
                </a:ext>
              </a:extLst>
            </p:cNvPr>
            <p:cNvSpPr>
              <a:spLocks noEditPoints="1"/>
            </p:cNvSpPr>
            <p:nvPr/>
          </p:nvSpPr>
          <p:spPr bwMode="auto">
            <a:xfrm>
              <a:off x="9853827" y="2036981"/>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7" name="Freeform 15">
              <a:extLst>
                <a:ext uri="{FF2B5EF4-FFF2-40B4-BE49-F238E27FC236}">
                  <a16:creationId xmlns:a16="http://schemas.microsoft.com/office/drawing/2014/main" id="{58E7AAD8-011E-A0EC-3C95-1DD22872A809}"/>
                </a:ext>
              </a:extLst>
            </p:cNvPr>
            <p:cNvSpPr>
              <a:spLocks noEditPoints="1"/>
            </p:cNvSpPr>
            <p:nvPr/>
          </p:nvSpPr>
          <p:spPr bwMode="auto">
            <a:xfrm>
              <a:off x="9849065" y="1827431"/>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28" name="Rectangle 27">
            <a:extLst>
              <a:ext uri="{FF2B5EF4-FFF2-40B4-BE49-F238E27FC236}">
                <a16:creationId xmlns:a16="http://schemas.microsoft.com/office/drawing/2014/main" id="{5B27CF38-71EB-B97D-DB97-0B5DA264B4D7}"/>
              </a:ext>
            </a:extLst>
          </p:cNvPr>
          <p:cNvSpPr/>
          <p:nvPr/>
        </p:nvSpPr>
        <p:spPr>
          <a:xfrm flipH="1">
            <a:off x="6722906" y="3131323"/>
            <a:ext cx="2652302" cy="293350"/>
          </a:xfrm>
          <a:prstGeom prst="rect">
            <a:avLst/>
          </a:prstGeom>
        </p:spPr>
        <p:txBody>
          <a:bodyPr wrap="square" lIns="91440" tIns="45720" rIns="91440" bIns="45720" anchor="t">
            <a:spAutoFit/>
          </a:bodyPr>
          <a:lstStyle/>
          <a:p>
            <a:pPr>
              <a:lnSpc>
                <a:spcPct val="120000"/>
              </a:lnSpc>
            </a:pPr>
            <a:r>
              <a:rPr lang="en-US" sz="1200" dirty="0">
                <a:solidFill>
                  <a:schemeClr val="bg1"/>
                </a:solidFill>
                <a:latin typeface="Segoe UI Light"/>
                <a:cs typeface="Segoe UI Light"/>
              </a:rPr>
              <a:t>18106295</a:t>
            </a:r>
          </a:p>
        </p:txBody>
      </p:sp>
      <p:sp>
        <p:nvSpPr>
          <p:cNvPr id="29" name="Rectangle 28">
            <a:extLst>
              <a:ext uri="{FF2B5EF4-FFF2-40B4-BE49-F238E27FC236}">
                <a16:creationId xmlns:a16="http://schemas.microsoft.com/office/drawing/2014/main" id="{8360C287-3F06-9A39-89D1-52624F9EB261}"/>
              </a:ext>
            </a:extLst>
          </p:cNvPr>
          <p:cNvSpPr/>
          <p:nvPr/>
        </p:nvSpPr>
        <p:spPr>
          <a:xfrm flipH="1">
            <a:off x="6722906" y="3558043"/>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18106135</a:t>
            </a:r>
          </a:p>
        </p:txBody>
      </p:sp>
      <p:sp>
        <p:nvSpPr>
          <p:cNvPr id="30" name="Rectangle 29">
            <a:extLst>
              <a:ext uri="{FF2B5EF4-FFF2-40B4-BE49-F238E27FC236}">
                <a16:creationId xmlns:a16="http://schemas.microsoft.com/office/drawing/2014/main" id="{31DEDF7A-E425-AA50-FBCA-292ADFAA2732}"/>
              </a:ext>
            </a:extLst>
          </p:cNvPr>
          <p:cNvSpPr/>
          <p:nvPr/>
        </p:nvSpPr>
        <p:spPr>
          <a:xfrm flipH="1">
            <a:off x="6722906" y="4045722"/>
            <a:ext cx="2652302" cy="293350"/>
          </a:xfrm>
          <a:prstGeom prst="rect">
            <a:avLst/>
          </a:prstGeom>
        </p:spPr>
        <p:txBody>
          <a:bodyPr wrap="square" lIns="91440" tIns="45720" rIns="91440" bIns="45720" anchor="t">
            <a:spAutoFit/>
          </a:bodyPr>
          <a:lstStyle/>
          <a:p>
            <a:pPr>
              <a:lnSpc>
                <a:spcPct val="120000"/>
              </a:lnSpc>
            </a:pPr>
            <a:r>
              <a:rPr lang="en-US" sz="1200" dirty="0">
                <a:solidFill>
                  <a:schemeClr val="bg1"/>
                </a:solidFill>
                <a:latin typeface="Segoe UI Light"/>
                <a:cs typeface="Segoe UI Light"/>
              </a:rPr>
              <a:t>18105723</a:t>
            </a:r>
          </a:p>
        </p:txBody>
      </p:sp>
      <p:sp>
        <p:nvSpPr>
          <p:cNvPr id="31" name="Rectangle 30">
            <a:extLst>
              <a:ext uri="{FF2B5EF4-FFF2-40B4-BE49-F238E27FC236}">
                <a16:creationId xmlns:a16="http://schemas.microsoft.com/office/drawing/2014/main" id="{F9C4D3AD-4D9F-F9E0-7B8C-9B295ADB4288}"/>
              </a:ext>
            </a:extLst>
          </p:cNvPr>
          <p:cNvSpPr/>
          <p:nvPr/>
        </p:nvSpPr>
        <p:spPr>
          <a:xfrm flipH="1">
            <a:off x="6722906" y="4563882"/>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18104792</a:t>
            </a:r>
          </a:p>
        </p:txBody>
      </p:sp>
      <p:sp>
        <p:nvSpPr>
          <p:cNvPr id="32" name="Rectangle 31">
            <a:extLst>
              <a:ext uri="{FF2B5EF4-FFF2-40B4-BE49-F238E27FC236}">
                <a16:creationId xmlns:a16="http://schemas.microsoft.com/office/drawing/2014/main" id="{9E65A025-FD22-F12B-8DCC-9932290C493F}"/>
              </a:ext>
            </a:extLst>
          </p:cNvPr>
          <p:cNvSpPr/>
          <p:nvPr/>
        </p:nvSpPr>
        <p:spPr>
          <a:xfrm flipH="1">
            <a:off x="6722906" y="5031242"/>
            <a:ext cx="2652302" cy="293350"/>
          </a:xfrm>
          <a:prstGeom prst="rect">
            <a:avLst/>
          </a:prstGeom>
        </p:spPr>
        <p:txBody>
          <a:bodyPr wrap="square" lIns="91440" tIns="45720" rIns="91440" bIns="45720" anchor="t">
            <a:spAutoFit/>
          </a:bodyPr>
          <a:lstStyle/>
          <a:p>
            <a:pPr>
              <a:lnSpc>
                <a:spcPct val="120000"/>
              </a:lnSpc>
            </a:pPr>
            <a:r>
              <a:rPr lang="en-US" sz="1200">
                <a:solidFill>
                  <a:schemeClr val="bg1"/>
                </a:solidFill>
                <a:latin typeface="Segoe UI Light"/>
                <a:cs typeface="Segoe UI Light"/>
              </a:rPr>
              <a:t>17204009</a:t>
            </a:r>
          </a:p>
        </p:txBody>
      </p:sp>
    </p:spTree>
    <p:extLst>
      <p:ext uri="{BB962C8B-B14F-4D97-AF65-F5344CB8AC3E}">
        <p14:creationId xmlns:p14="http://schemas.microsoft.com/office/powerpoint/2010/main" val="1950327313"/>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09B2588-B497-493D-80F0-F189AF137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D253C-4F63-B563-5278-C310541D058B}"/>
              </a:ext>
            </a:extLst>
          </p:cNvPr>
          <p:cNvSpPr>
            <a:spLocks noGrp="1"/>
          </p:cNvSpPr>
          <p:nvPr>
            <p:ph type="title"/>
          </p:nvPr>
        </p:nvSpPr>
        <p:spPr>
          <a:xfrm>
            <a:off x="838200" y="4100804"/>
            <a:ext cx="4391024" cy="1173700"/>
          </a:xfrm>
        </p:spPr>
        <p:txBody>
          <a:bodyPr anchor="t">
            <a:normAutofit/>
          </a:bodyPr>
          <a:lstStyle/>
          <a:p>
            <a:r>
              <a:rPr lang="en-US" sz="3700">
                <a:solidFill>
                  <a:schemeClr val="bg1"/>
                </a:solidFill>
              </a:rPr>
              <a:t>Red light violation</a:t>
            </a:r>
            <a:br>
              <a:rPr lang="en-US" sz="3700">
                <a:solidFill>
                  <a:schemeClr val="bg1"/>
                </a:solidFill>
              </a:rPr>
            </a:br>
            <a:endParaRPr lang="en-US" sz="3700">
              <a:solidFill>
                <a:schemeClr val="bg1"/>
              </a:solidFill>
            </a:endParaRPr>
          </a:p>
        </p:txBody>
      </p:sp>
      <p:pic>
        <p:nvPicPr>
          <p:cNvPr id="8" name="Picture 7" descr="A red and white sign&#10;&#10;Description automatically generated with low confidence">
            <a:extLst>
              <a:ext uri="{FF2B5EF4-FFF2-40B4-BE49-F238E27FC236}">
                <a16:creationId xmlns:a16="http://schemas.microsoft.com/office/drawing/2014/main" id="{78AD5230-CF2F-1CEE-CC2D-41D3BF975A9D}"/>
              </a:ext>
            </a:extLst>
          </p:cNvPr>
          <p:cNvPicPr>
            <a:picLocks noChangeAspect="1"/>
          </p:cNvPicPr>
          <p:nvPr/>
        </p:nvPicPr>
        <p:blipFill rotWithShape="1">
          <a:blip r:embed="rId2">
            <a:extLst>
              <a:ext uri="{28A0092B-C50C-407E-A947-70E740481C1C}">
                <a14:useLocalDpi xmlns:a14="http://schemas.microsoft.com/office/drawing/2010/main" val="0"/>
              </a:ext>
            </a:extLst>
          </a:blip>
          <a:srcRect l="10969" r="20372" b="1"/>
          <a:stretch/>
        </p:blipFill>
        <p:spPr>
          <a:xfrm>
            <a:off x="-4" y="10"/>
            <a:ext cx="2952750" cy="3371445"/>
          </a:xfrm>
          <a:custGeom>
            <a:avLst/>
            <a:gdLst/>
            <a:ahLst/>
            <a:cxnLst/>
            <a:rect l="l" t="t" r="r" b="b"/>
            <a:pathLst>
              <a:path w="2952750" h="3371455">
                <a:moveTo>
                  <a:pt x="0" y="0"/>
                </a:moveTo>
                <a:lnTo>
                  <a:pt x="2952750" y="0"/>
                </a:lnTo>
                <a:lnTo>
                  <a:pt x="2952749" y="3278820"/>
                </a:lnTo>
                <a:lnTo>
                  <a:pt x="0" y="3371455"/>
                </a:lnTo>
                <a:close/>
              </a:path>
            </a:pathLst>
          </a:custGeom>
        </p:spPr>
      </p:pic>
      <p:pic>
        <p:nvPicPr>
          <p:cNvPr id="10" name="Picture 9" descr="Icon&#10;&#10;Description automatically generated">
            <a:extLst>
              <a:ext uri="{FF2B5EF4-FFF2-40B4-BE49-F238E27FC236}">
                <a16:creationId xmlns:a16="http://schemas.microsoft.com/office/drawing/2014/main" id="{6E599965-2771-E776-3E36-2DA9C9E56D88}"/>
              </a:ext>
            </a:extLst>
          </p:cNvPr>
          <p:cNvPicPr>
            <a:picLocks noChangeAspect="1"/>
          </p:cNvPicPr>
          <p:nvPr/>
        </p:nvPicPr>
        <p:blipFill rotWithShape="1">
          <a:blip r:embed="rId3">
            <a:extLst>
              <a:ext uri="{28A0092B-C50C-407E-A947-70E740481C1C}">
                <a14:useLocalDpi xmlns:a14="http://schemas.microsoft.com/office/drawing/2010/main" val="0"/>
              </a:ext>
            </a:extLst>
          </a:blip>
          <a:srcRect l="15705" r="17002" b="-1"/>
          <a:stretch/>
        </p:blipFill>
        <p:spPr>
          <a:xfrm>
            <a:off x="3143253" y="10"/>
            <a:ext cx="2857499" cy="3272834"/>
          </a:xfrm>
          <a:custGeom>
            <a:avLst/>
            <a:gdLst/>
            <a:ahLst/>
            <a:cxnLst/>
            <a:rect l="l" t="t" r="r" b="b"/>
            <a:pathLst>
              <a:path w="2857499" h="3272844">
                <a:moveTo>
                  <a:pt x="0" y="0"/>
                </a:moveTo>
                <a:lnTo>
                  <a:pt x="2857499" y="0"/>
                </a:lnTo>
                <a:lnTo>
                  <a:pt x="2857499" y="3230641"/>
                </a:lnTo>
                <a:lnTo>
                  <a:pt x="2408465" y="3197284"/>
                </a:lnTo>
                <a:lnTo>
                  <a:pt x="0" y="3272844"/>
                </a:lnTo>
                <a:close/>
              </a:path>
            </a:pathLst>
          </a:custGeom>
        </p:spPr>
      </p:pic>
      <p:pic>
        <p:nvPicPr>
          <p:cNvPr id="4" name="Picture 3" descr="Icon&#10;&#10;Description automatically generated">
            <a:extLst>
              <a:ext uri="{FF2B5EF4-FFF2-40B4-BE49-F238E27FC236}">
                <a16:creationId xmlns:a16="http://schemas.microsoft.com/office/drawing/2014/main" id="{A3300E4B-A8F2-EE3D-EB84-54225432FEA8}"/>
              </a:ext>
            </a:extLst>
          </p:cNvPr>
          <p:cNvPicPr>
            <a:picLocks noChangeAspect="1"/>
          </p:cNvPicPr>
          <p:nvPr/>
        </p:nvPicPr>
        <p:blipFill rotWithShape="1">
          <a:blip r:embed="rId4">
            <a:extLst>
              <a:ext uri="{28A0092B-C50C-407E-A947-70E740481C1C}">
                <a14:useLocalDpi xmlns:a14="http://schemas.microsoft.com/office/drawing/2010/main" val="0"/>
              </a:ext>
            </a:extLst>
          </a:blip>
          <a:srcRect t="6662" r="-1" b="11453"/>
          <a:stretch/>
        </p:blipFill>
        <p:spPr>
          <a:xfrm>
            <a:off x="6191251" y="10"/>
            <a:ext cx="2857499" cy="3457053"/>
          </a:xfrm>
          <a:custGeom>
            <a:avLst/>
            <a:gdLst/>
            <a:ahLst/>
            <a:cxnLst/>
            <a:rect l="l" t="t" r="r" b="b"/>
            <a:pathLst>
              <a:path w="2857499" h="3457063">
                <a:moveTo>
                  <a:pt x="0" y="0"/>
                </a:moveTo>
                <a:lnTo>
                  <a:pt x="2857499" y="0"/>
                </a:lnTo>
                <a:lnTo>
                  <a:pt x="2857499" y="3457063"/>
                </a:lnTo>
                <a:lnTo>
                  <a:pt x="0" y="3244792"/>
                </a:lnTo>
                <a:close/>
              </a:path>
            </a:pathLst>
          </a:custGeom>
        </p:spPr>
      </p:pic>
      <p:pic>
        <p:nvPicPr>
          <p:cNvPr id="6" name="Picture 5" descr="A picture containing clipart&#10;&#10;Description automatically generated">
            <a:extLst>
              <a:ext uri="{FF2B5EF4-FFF2-40B4-BE49-F238E27FC236}">
                <a16:creationId xmlns:a16="http://schemas.microsoft.com/office/drawing/2014/main" id="{B8452EDF-FE97-D26B-C673-EB08BBA353D8}"/>
              </a:ext>
            </a:extLst>
          </p:cNvPr>
          <p:cNvPicPr>
            <a:picLocks noChangeAspect="1"/>
          </p:cNvPicPr>
          <p:nvPr/>
        </p:nvPicPr>
        <p:blipFill rotWithShape="1">
          <a:blip r:embed="rId5">
            <a:extLst>
              <a:ext uri="{28A0092B-C50C-407E-A947-70E740481C1C}">
                <a14:useLocalDpi xmlns:a14="http://schemas.microsoft.com/office/drawing/2010/main" val="0"/>
              </a:ext>
            </a:extLst>
          </a:blip>
          <a:srcRect r="-1" b="127"/>
          <a:stretch/>
        </p:blipFill>
        <p:spPr>
          <a:xfrm>
            <a:off x="9239249" y="10"/>
            <a:ext cx="2952751" cy="3480301"/>
          </a:xfrm>
          <a:custGeom>
            <a:avLst/>
            <a:gdLst/>
            <a:ahLst/>
            <a:cxnLst/>
            <a:rect l="l" t="t" r="r" b="b"/>
            <a:pathLst>
              <a:path w="2952751" h="3480311">
                <a:moveTo>
                  <a:pt x="0" y="0"/>
                </a:moveTo>
                <a:lnTo>
                  <a:pt x="2952751" y="0"/>
                </a:lnTo>
                <a:lnTo>
                  <a:pt x="2952750" y="3371455"/>
                </a:lnTo>
                <a:lnTo>
                  <a:pt x="122465" y="3480311"/>
                </a:lnTo>
                <a:lnTo>
                  <a:pt x="0" y="3471214"/>
                </a:lnTo>
                <a:close/>
              </a:path>
            </a:pathLst>
          </a:custGeom>
        </p:spPr>
      </p:pic>
      <p:grpSp>
        <p:nvGrpSpPr>
          <p:cNvPr id="26" name="Group 25">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27" name="Freeform: Shape 26">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1D507FD-69EC-767D-FD5D-7B2B4A41F350}"/>
              </a:ext>
            </a:extLst>
          </p:cNvPr>
          <p:cNvSpPr>
            <a:spLocks noGrp="1"/>
          </p:cNvSpPr>
          <p:nvPr>
            <p:ph idx="1"/>
          </p:nvPr>
        </p:nvSpPr>
        <p:spPr>
          <a:xfrm>
            <a:off x="5664201" y="4197093"/>
            <a:ext cx="5692774" cy="1648849"/>
          </a:xfrm>
        </p:spPr>
        <p:txBody>
          <a:bodyPr>
            <a:normAutofit/>
          </a:bodyPr>
          <a:lstStyle/>
          <a:p>
            <a:pPr marL="457200" indent="-457200">
              <a:buFont typeface="+mj-lt"/>
              <a:buAutoNum type="arabicPeriod"/>
            </a:pPr>
            <a:r>
              <a:rPr lang="en-US" sz="1700">
                <a:solidFill>
                  <a:schemeClr val="bg1">
                    <a:alpha val="80000"/>
                  </a:schemeClr>
                </a:solidFill>
              </a:rPr>
              <a:t>Hacker creates a “fake” traffic light</a:t>
            </a:r>
          </a:p>
          <a:p>
            <a:pPr marL="457200" indent="-457200">
              <a:buFont typeface="+mj-lt"/>
              <a:buAutoNum type="arabicPeriod"/>
            </a:pPr>
            <a:r>
              <a:rPr lang="en-US" sz="1700">
                <a:solidFill>
                  <a:schemeClr val="bg1">
                    <a:alpha val="80000"/>
                  </a:schemeClr>
                </a:solidFill>
              </a:rPr>
              <a:t>The fake traffic light sends a red violation warning</a:t>
            </a:r>
          </a:p>
          <a:p>
            <a:pPr marL="457200" indent="-457200">
              <a:buFont typeface="+mj-lt"/>
              <a:buAutoNum type="arabicPeriod"/>
            </a:pPr>
            <a:r>
              <a:rPr lang="en-US" sz="1700">
                <a:solidFill>
                  <a:schemeClr val="bg1">
                    <a:alpha val="80000"/>
                  </a:schemeClr>
                </a:solidFill>
              </a:rPr>
              <a:t>Vehicles receives the fake warning and driver brakes immediately</a:t>
            </a:r>
          </a:p>
          <a:p>
            <a:pPr marL="457200" indent="-457200">
              <a:buFont typeface="+mj-lt"/>
              <a:buAutoNum type="arabicPeriod"/>
            </a:pPr>
            <a:r>
              <a:rPr lang="en-US" sz="1700">
                <a:solidFill>
                  <a:schemeClr val="bg1">
                    <a:alpha val="80000"/>
                  </a:schemeClr>
                </a:solidFill>
              </a:rPr>
              <a:t>Full braking causes a rear-end collision</a:t>
            </a:r>
          </a:p>
        </p:txBody>
      </p:sp>
    </p:spTree>
    <p:extLst>
      <p:ext uri="{BB962C8B-B14F-4D97-AF65-F5344CB8AC3E}">
        <p14:creationId xmlns:p14="http://schemas.microsoft.com/office/powerpoint/2010/main" val="109836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79B4B56F-BCC9-4009-91E2-AE49F626B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clipart&#10;&#10;Description automatically generated">
            <a:extLst>
              <a:ext uri="{FF2B5EF4-FFF2-40B4-BE49-F238E27FC236}">
                <a16:creationId xmlns:a16="http://schemas.microsoft.com/office/drawing/2014/main" id="{F89ABE47-EFB1-970A-A939-D6E254229104}"/>
              </a:ext>
            </a:extLst>
          </p:cNvPr>
          <p:cNvPicPr>
            <a:picLocks noChangeAspect="1"/>
          </p:cNvPicPr>
          <p:nvPr/>
        </p:nvPicPr>
        <p:blipFill rotWithShape="1">
          <a:blip r:embed="rId2">
            <a:extLst>
              <a:ext uri="{28A0092B-C50C-407E-A947-70E740481C1C}">
                <a14:useLocalDpi xmlns:a14="http://schemas.microsoft.com/office/drawing/2010/main" val="0"/>
              </a:ext>
            </a:extLst>
          </a:blip>
          <a:srcRect t="877" r="-1" b="2069"/>
          <a:stretch/>
        </p:blipFill>
        <p:spPr>
          <a:xfrm>
            <a:off x="20" y="3475931"/>
            <a:ext cx="2952730" cy="3382069"/>
          </a:xfrm>
          <a:custGeom>
            <a:avLst/>
            <a:gdLst/>
            <a:ahLst/>
            <a:cxnLst/>
            <a:rect l="l" t="t" r="r" b="b"/>
            <a:pathLst>
              <a:path w="2952750" h="3382069">
                <a:moveTo>
                  <a:pt x="0" y="0"/>
                </a:moveTo>
                <a:lnTo>
                  <a:pt x="2952750" y="357413"/>
                </a:lnTo>
                <a:lnTo>
                  <a:pt x="2952749" y="3382069"/>
                </a:lnTo>
                <a:lnTo>
                  <a:pt x="0" y="3382069"/>
                </a:lnTo>
                <a:close/>
              </a:path>
            </a:pathLst>
          </a:custGeom>
        </p:spPr>
      </p:pic>
      <p:pic>
        <p:nvPicPr>
          <p:cNvPr id="5" name="Picture 4" descr="A red and white sign&#10;&#10;Description automatically generated with low confidence">
            <a:extLst>
              <a:ext uri="{FF2B5EF4-FFF2-40B4-BE49-F238E27FC236}">
                <a16:creationId xmlns:a16="http://schemas.microsoft.com/office/drawing/2014/main" id="{425F2534-3876-A08F-9892-AAC4BF0B417C}"/>
              </a:ext>
            </a:extLst>
          </p:cNvPr>
          <p:cNvPicPr>
            <a:picLocks noChangeAspect="1"/>
          </p:cNvPicPr>
          <p:nvPr/>
        </p:nvPicPr>
        <p:blipFill rotWithShape="1">
          <a:blip r:embed="rId3">
            <a:extLst>
              <a:ext uri="{28A0092B-C50C-407E-A947-70E740481C1C}">
                <a14:useLocalDpi xmlns:a14="http://schemas.microsoft.com/office/drawing/2010/main" val="0"/>
              </a:ext>
            </a:extLst>
          </a:blip>
          <a:srcRect l="7983" r="17387" b="2"/>
          <a:stretch/>
        </p:blipFill>
        <p:spPr>
          <a:xfrm>
            <a:off x="3143249" y="3856408"/>
            <a:ext cx="2857499" cy="3001597"/>
          </a:xfrm>
          <a:custGeom>
            <a:avLst/>
            <a:gdLst/>
            <a:ahLst/>
            <a:cxnLst/>
            <a:rect l="l" t="t" r="r" b="b"/>
            <a:pathLst>
              <a:path w="2857499" h="3001597">
                <a:moveTo>
                  <a:pt x="0" y="0"/>
                </a:moveTo>
                <a:lnTo>
                  <a:pt x="2264428" y="274096"/>
                </a:lnTo>
                <a:lnTo>
                  <a:pt x="2857499" y="262483"/>
                </a:lnTo>
                <a:lnTo>
                  <a:pt x="2857499" y="3001597"/>
                </a:lnTo>
                <a:lnTo>
                  <a:pt x="0" y="3001597"/>
                </a:lnTo>
                <a:close/>
              </a:path>
            </a:pathLst>
          </a:custGeom>
        </p:spPr>
      </p:pic>
      <p:pic>
        <p:nvPicPr>
          <p:cNvPr id="9" name="Picture 8" descr="Icon&#10;&#10;Description automatically generated">
            <a:extLst>
              <a:ext uri="{FF2B5EF4-FFF2-40B4-BE49-F238E27FC236}">
                <a16:creationId xmlns:a16="http://schemas.microsoft.com/office/drawing/2014/main" id="{733A7F55-E8D1-E7C3-7A70-04C110EEAF27}"/>
              </a:ext>
            </a:extLst>
          </p:cNvPr>
          <p:cNvPicPr>
            <a:picLocks noChangeAspect="1"/>
          </p:cNvPicPr>
          <p:nvPr/>
        </p:nvPicPr>
        <p:blipFill rotWithShape="1">
          <a:blip r:embed="rId4">
            <a:extLst>
              <a:ext uri="{28A0092B-C50C-407E-A947-70E740481C1C}">
                <a14:useLocalDpi xmlns:a14="http://schemas.microsoft.com/office/drawing/2010/main" val="0"/>
              </a:ext>
            </a:extLst>
          </a:blip>
          <a:srcRect l="13472" r="14770" b="1"/>
          <a:stretch/>
        </p:blipFill>
        <p:spPr>
          <a:xfrm>
            <a:off x="6191251" y="3788874"/>
            <a:ext cx="2857499" cy="3069122"/>
          </a:xfrm>
          <a:custGeom>
            <a:avLst/>
            <a:gdLst/>
            <a:ahLst/>
            <a:cxnLst/>
            <a:rect l="l" t="t" r="r" b="b"/>
            <a:pathLst>
              <a:path w="2857499" h="3069122">
                <a:moveTo>
                  <a:pt x="2857499" y="0"/>
                </a:moveTo>
                <a:lnTo>
                  <a:pt x="2857499" y="3069122"/>
                </a:lnTo>
                <a:lnTo>
                  <a:pt x="0" y="3069122"/>
                </a:lnTo>
                <a:lnTo>
                  <a:pt x="0" y="326278"/>
                </a:lnTo>
                <a:lnTo>
                  <a:pt x="482053" y="316839"/>
                </a:lnTo>
                <a:lnTo>
                  <a:pt x="1723457" y="195726"/>
                </a:lnTo>
                <a:close/>
              </a:path>
            </a:pathLst>
          </a:custGeom>
        </p:spPr>
      </p:pic>
      <p:pic>
        <p:nvPicPr>
          <p:cNvPr id="7" name="Picture 6" descr="Icon&#10;&#10;Description automatically generated">
            <a:extLst>
              <a:ext uri="{FF2B5EF4-FFF2-40B4-BE49-F238E27FC236}">
                <a16:creationId xmlns:a16="http://schemas.microsoft.com/office/drawing/2014/main" id="{329CB139-F9CA-C54E-498C-4393D0D8A52F}"/>
              </a:ext>
            </a:extLst>
          </p:cNvPr>
          <p:cNvPicPr>
            <a:picLocks noChangeAspect="1"/>
          </p:cNvPicPr>
          <p:nvPr/>
        </p:nvPicPr>
        <p:blipFill rotWithShape="1">
          <a:blip r:embed="rId5">
            <a:extLst>
              <a:ext uri="{28A0092B-C50C-407E-A947-70E740481C1C}">
                <a14:useLocalDpi xmlns:a14="http://schemas.microsoft.com/office/drawing/2010/main" val="0"/>
              </a:ext>
            </a:extLst>
          </a:blip>
          <a:srcRect t="6211" r="-1" b="11002"/>
          <a:stretch/>
        </p:blipFill>
        <p:spPr>
          <a:xfrm>
            <a:off x="9239249" y="3246379"/>
            <a:ext cx="2952751" cy="3611621"/>
          </a:xfrm>
          <a:custGeom>
            <a:avLst/>
            <a:gdLst/>
            <a:ahLst/>
            <a:cxnLst/>
            <a:rect l="l" t="t" r="r" b="b"/>
            <a:pathLst>
              <a:path w="2952751" h="3611621">
                <a:moveTo>
                  <a:pt x="2952745" y="0"/>
                </a:moveTo>
                <a:lnTo>
                  <a:pt x="2952751" y="0"/>
                </a:lnTo>
                <a:lnTo>
                  <a:pt x="2952750" y="3611621"/>
                </a:lnTo>
                <a:lnTo>
                  <a:pt x="0" y="3611621"/>
                </a:lnTo>
                <a:lnTo>
                  <a:pt x="0" y="509620"/>
                </a:lnTo>
                <a:close/>
              </a:path>
            </a:pathLst>
          </a:custGeom>
        </p:spPr>
      </p:pic>
      <p:grpSp>
        <p:nvGrpSpPr>
          <p:cNvPr id="37" name="Group 31">
            <a:extLst>
              <a:ext uri="{FF2B5EF4-FFF2-40B4-BE49-F238E27FC236}">
                <a16:creationId xmlns:a16="http://schemas.microsoft.com/office/drawing/2014/main" id="{1980E21C-02E9-4C4E-B2A1-DBD4E183A5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14035"/>
            <a:ext cx="12192000" cy="1203824"/>
            <a:chOff x="0" y="3014035"/>
            <a:chExt cx="12192000" cy="1203824"/>
          </a:xfrm>
        </p:grpSpPr>
        <p:sp>
          <p:nvSpPr>
            <p:cNvPr id="38" name="Freeform: Shape 32">
              <a:extLst>
                <a:ext uri="{FF2B5EF4-FFF2-40B4-BE49-F238E27FC236}">
                  <a16:creationId xmlns:a16="http://schemas.microsoft.com/office/drawing/2014/main" id="{BF680F46-64E7-4B0D-A1AA-5DAD4C80A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a:outerShdw blurRad="381000" dist="152400" dir="1620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3">
              <a:extLst>
                <a:ext uri="{FF2B5EF4-FFF2-40B4-BE49-F238E27FC236}">
                  <a16:creationId xmlns:a16="http://schemas.microsoft.com/office/drawing/2014/main" id="{4608AF6E-3D31-4684-9A03-CF2F80B0C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72D253C-4F63-B563-5278-C310541D058B}"/>
              </a:ext>
            </a:extLst>
          </p:cNvPr>
          <p:cNvSpPr>
            <a:spLocks noGrp="1"/>
          </p:cNvSpPr>
          <p:nvPr>
            <p:ph type="title"/>
          </p:nvPr>
        </p:nvSpPr>
        <p:spPr>
          <a:xfrm>
            <a:off x="838200" y="1038675"/>
            <a:ext cx="4391024" cy="2015487"/>
          </a:xfrm>
        </p:spPr>
        <p:txBody>
          <a:bodyPr anchor="t">
            <a:normAutofit/>
          </a:bodyPr>
          <a:lstStyle/>
          <a:p>
            <a:r>
              <a:rPr lang="en-US" sz="4000">
                <a:solidFill>
                  <a:schemeClr val="bg1"/>
                </a:solidFill>
              </a:rPr>
              <a:t>Traffic Chaos Attack</a:t>
            </a:r>
          </a:p>
        </p:txBody>
      </p:sp>
      <p:sp>
        <p:nvSpPr>
          <p:cNvPr id="3" name="Content Placeholder 2">
            <a:extLst>
              <a:ext uri="{FF2B5EF4-FFF2-40B4-BE49-F238E27FC236}">
                <a16:creationId xmlns:a16="http://schemas.microsoft.com/office/drawing/2014/main" id="{51D507FD-69EC-767D-FD5D-7B2B4A41F350}"/>
              </a:ext>
            </a:extLst>
          </p:cNvPr>
          <p:cNvSpPr>
            <a:spLocks noGrp="1"/>
          </p:cNvSpPr>
          <p:nvPr>
            <p:ph idx="1"/>
          </p:nvPr>
        </p:nvSpPr>
        <p:spPr>
          <a:xfrm>
            <a:off x="5664201" y="1134964"/>
            <a:ext cx="5692774" cy="1800000"/>
          </a:xfrm>
        </p:spPr>
        <p:txBody>
          <a:bodyPr>
            <a:normAutofit/>
          </a:bodyPr>
          <a:lstStyle/>
          <a:p>
            <a:pPr marL="457200" indent="-457200">
              <a:buFont typeface="+mj-lt"/>
              <a:buAutoNum type="arabicPeriod"/>
            </a:pPr>
            <a:r>
              <a:rPr lang="en-US" sz="1900">
                <a:solidFill>
                  <a:schemeClr val="bg1">
                    <a:alpha val="80000"/>
                  </a:schemeClr>
                </a:solidFill>
              </a:rPr>
              <a:t>Hacker creates fake cars</a:t>
            </a:r>
          </a:p>
          <a:p>
            <a:pPr marL="457200" indent="-457200">
              <a:buFont typeface="+mj-lt"/>
              <a:buAutoNum type="arabicPeriod"/>
            </a:pPr>
            <a:r>
              <a:rPr lang="en-US" sz="1900">
                <a:solidFill>
                  <a:schemeClr val="bg1">
                    <a:alpha val="80000"/>
                  </a:schemeClr>
                </a:solidFill>
              </a:rPr>
              <a:t>Fake cars send a lot of fake signals</a:t>
            </a:r>
          </a:p>
          <a:p>
            <a:pPr marL="457200" indent="-457200">
              <a:buFont typeface="+mj-lt"/>
              <a:buAutoNum type="arabicPeriod"/>
            </a:pPr>
            <a:r>
              <a:rPr lang="en-US" sz="1900">
                <a:solidFill>
                  <a:schemeClr val="bg1">
                    <a:alpha val="80000"/>
                  </a:schemeClr>
                </a:solidFill>
              </a:rPr>
              <a:t>Traffic light reacts to intense traffic and turns green</a:t>
            </a:r>
          </a:p>
          <a:p>
            <a:pPr marL="457200" indent="-457200">
              <a:buFont typeface="+mj-lt"/>
              <a:buAutoNum type="arabicPeriod"/>
            </a:pPr>
            <a:r>
              <a:rPr lang="en-US" sz="1900">
                <a:solidFill>
                  <a:schemeClr val="bg1">
                    <a:alpha val="80000"/>
                  </a:schemeClr>
                </a:solidFill>
              </a:rPr>
              <a:t>All other cars must wait which causes a traffic jam</a:t>
            </a:r>
          </a:p>
        </p:txBody>
      </p:sp>
    </p:spTree>
    <p:extLst>
      <p:ext uri="{BB962C8B-B14F-4D97-AF65-F5344CB8AC3E}">
        <p14:creationId xmlns:p14="http://schemas.microsoft.com/office/powerpoint/2010/main" val="2699862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6BFD8E9-9A76-4603-9D84-3A5AA9B88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D253C-4F63-B563-5278-C310541D058B}"/>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rPr>
              <a:t>Safety Applications Attack</a:t>
            </a:r>
          </a:p>
        </p:txBody>
      </p:sp>
      <p:pic>
        <p:nvPicPr>
          <p:cNvPr id="5" name="Picture 4" descr="A red and white sign&#10;&#10;Description automatically generated with low confidence">
            <a:extLst>
              <a:ext uri="{FF2B5EF4-FFF2-40B4-BE49-F238E27FC236}">
                <a16:creationId xmlns:a16="http://schemas.microsoft.com/office/drawing/2014/main" id="{425F2534-3876-A08F-9892-AAC4BF0B417C}"/>
              </a:ext>
            </a:extLst>
          </p:cNvPr>
          <p:cNvPicPr>
            <a:picLocks noChangeAspect="1"/>
          </p:cNvPicPr>
          <p:nvPr/>
        </p:nvPicPr>
        <p:blipFill rotWithShape="1">
          <a:blip r:embed="rId2">
            <a:extLst>
              <a:ext uri="{28A0092B-C50C-407E-A947-70E740481C1C}">
                <a14:useLocalDpi xmlns:a14="http://schemas.microsoft.com/office/drawing/2010/main" val="0"/>
              </a:ext>
            </a:extLst>
          </a:blip>
          <a:srcRect l="10581" r="19984"/>
          <a:stretch/>
        </p:blipFill>
        <p:spPr>
          <a:xfrm>
            <a:off x="20" y="-7"/>
            <a:ext cx="2952729" cy="3333750"/>
          </a:xfrm>
          <a:custGeom>
            <a:avLst/>
            <a:gdLst/>
            <a:ahLst/>
            <a:cxnLst/>
            <a:rect l="l" t="t" r="r" b="b"/>
            <a:pathLst>
              <a:path w="2952749" h="3333750">
                <a:moveTo>
                  <a:pt x="0" y="0"/>
                </a:moveTo>
                <a:lnTo>
                  <a:pt x="2952749" y="0"/>
                </a:lnTo>
                <a:lnTo>
                  <a:pt x="2952749" y="3333750"/>
                </a:lnTo>
                <a:lnTo>
                  <a:pt x="0" y="3333750"/>
                </a:lnTo>
                <a:close/>
              </a:path>
            </a:pathLst>
          </a:custGeom>
        </p:spPr>
      </p:pic>
      <p:pic>
        <p:nvPicPr>
          <p:cNvPr id="11" name="Picture 10" descr="A picture containing clipart&#10;&#10;Description automatically generated">
            <a:extLst>
              <a:ext uri="{FF2B5EF4-FFF2-40B4-BE49-F238E27FC236}">
                <a16:creationId xmlns:a16="http://schemas.microsoft.com/office/drawing/2014/main" id="{F89ABE47-EFB1-970A-A939-D6E254229104}"/>
              </a:ext>
            </a:extLst>
          </p:cNvPr>
          <p:cNvPicPr>
            <a:picLocks noChangeAspect="1"/>
          </p:cNvPicPr>
          <p:nvPr/>
        </p:nvPicPr>
        <p:blipFill rotWithShape="1">
          <a:blip r:embed="rId3">
            <a:extLst>
              <a:ext uri="{28A0092B-C50C-407E-A947-70E740481C1C}">
                <a14:useLocalDpi xmlns:a14="http://schemas.microsoft.com/office/drawing/2010/main" val="0"/>
              </a:ext>
            </a:extLst>
          </a:blip>
          <a:srcRect t="1447" r="1" b="2640"/>
          <a:stretch/>
        </p:blipFill>
        <p:spPr>
          <a:xfrm>
            <a:off x="3143251" y="1"/>
            <a:ext cx="2945131" cy="3333747"/>
          </a:xfrm>
          <a:custGeom>
            <a:avLst/>
            <a:gdLst/>
            <a:ahLst/>
            <a:cxnLst/>
            <a:rect l="l" t="t" r="r" b="b"/>
            <a:pathLst>
              <a:path w="2945131" h="3333747">
                <a:moveTo>
                  <a:pt x="0" y="0"/>
                </a:moveTo>
                <a:lnTo>
                  <a:pt x="2945131" y="0"/>
                </a:lnTo>
                <a:cubicBezTo>
                  <a:pt x="2896448" y="378883"/>
                  <a:pt x="2937723" y="398992"/>
                  <a:pt x="2863851" y="1225550"/>
                </a:cubicBezTo>
                <a:cubicBezTo>
                  <a:pt x="2989885" y="1948326"/>
                  <a:pt x="2938224" y="2570625"/>
                  <a:pt x="2839411" y="3121962"/>
                </a:cubicBezTo>
                <a:lnTo>
                  <a:pt x="2798470" y="3333747"/>
                </a:lnTo>
                <a:lnTo>
                  <a:pt x="0" y="3333747"/>
                </a:lnTo>
                <a:close/>
              </a:path>
            </a:pathLst>
          </a:custGeom>
        </p:spPr>
      </p:pic>
      <p:pic>
        <p:nvPicPr>
          <p:cNvPr id="9" name="Picture 8" descr="Icon&#10;&#10;Description automatically generated">
            <a:extLst>
              <a:ext uri="{FF2B5EF4-FFF2-40B4-BE49-F238E27FC236}">
                <a16:creationId xmlns:a16="http://schemas.microsoft.com/office/drawing/2014/main" id="{733A7F55-E8D1-E7C3-7A70-04C110EEAF27}"/>
              </a:ext>
            </a:extLst>
          </p:cNvPr>
          <p:cNvPicPr>
            <a:picLocks noChangeAspect="1"/>
          </p:cNvPicPr>
          <p:nvPr/>
        </p:nvPicPr>
        <p:blipFill rotWithShape="1">
          <a:blip r:embed="rId4">
            <a:extLst>
              <a:ext uri="{28A0092B-C50C-407E-A947-70E740481C1C}">
                <a14:useLocalDpi xmlns:a14="http://schemas.microsoft.com/office/drawing/2010/main" val="0"/>
              </a:ext>
            </a:extLst>
          </a:blip>
          <a:srcRect l="15219" r="16518" b="2"/>
          <a:stretch/>
        </p:blipFill>
        <p:spPr>
          <a:xfrm>
            <a:off x="20" y="3524255"/>
            <a:ext cx="2952729"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7" name="Picture 6" descr="Icon&#10;&#10;Description automatically generated">
            <a:extLst>
              <a:ext uri="{FF2B5EF4-FFF2-40B4-BE49-F238E27FC236}">
                <a16:creationId xmlns:a16="http://schemas.microsoft.com/office/drawing/2014/main" id="{329CB139-F9CA-C54E-498C-4393D0D8A52F}"/>
              </a:ext>
            </a:extLst>
          </p:cNvPr>
          <p:cNvPicPr>
            <a:picLocks noChangeAspect="1"/>
          </p:cNvPicPr>
          <p:nvPr/>
        </p:nvPicPr>
        <p:blipFill rotWithShape="1">
          <a:blip r:embed="rId5">
            <a:extLst>
              <a:ext uri="{28A0092B-C50C-407E-A947-70E740481C1C}">
                <a14:useLocalDpi xmlns:a14="http://schemas.microsoft.com/office/drawing/2010/main" val="0"/>
              </a:ext>
            </a:extLst>
          </a:blip>
          <a:srcRect t="9297" r="1" b="14090"/>
          <a:stretch/>
        </p:blipFill>
        <p:spPr>
          <a:xfrm>
            <a:off x="3143249" y="3524259"/>
            <a:ext cx="2945132" cy="3333745"/>
          </a:xfrm>
          <a:custGeom>
            <a:avLst/>
            <a:gdLst/>
            <a:ahLst/>
            <a:cxnLst/>
            <a:rect l="l" t="t" r="r" b="b"/>
            <a:pathLst>
              <a:path w="2945132" h="3333745">
                <a:moveTo>
                  <a:pt x="0" y="0"/>
                </a:moveTo>
                <a:lnTo>
                  <a:pt x="2757787" y="0"/>
                </a:lnTo>
                <a:lnTo>
                  <a:pt x="2746213" y="53591"/>
                </a:lnTo>
                <a:cubicBezTo>
                  <a:pt x="2631114" y="566786"/>
                  <a:pt x="2506162" y="1017450"/>
                  <a:pt x="2501902" y="1435095"/>
                </a:cubicBezTo>
                <a:cubicBezTo>
                  <a:pt x="2503595" y="2235195"/>
                  <a:pt x="2683089" y="2546345"/>
                  <a:pt x="2945132" y="3333745"/>
                </a:cubicBezTo>
                <a:lnTo>
                  <a:pt x="0" y="3333745"/>
                </a:lnTo>
                <a:close/>
              </a:path>
            </a:pathLst>
          </a:custGeom>
        </p:spPr>
      </p:pic>
      <p:grpSp>
        <p:nvGrpSpPr>
          <p:cNvPr id="43" name="Group 42">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44" name="Freeform: Shape 43">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1D507FD-69EC-767D-FD5D-7B2B4A41F350}"/>
              </a:ext>
            </a:extLst>
          </p:cNvPr>
          <p:cNvSpPr>
            <a:spLocks noGrp="1"/>
          </p:cNvSpPr>
          <p:nvPr>
            <p:ph idx="1"/>
          </p:nvPr>
        </p:nvSpPr>
        <p:spPr>
          <a:xfrm>
            <a:off x="6981826" y="3146400"/>
            <a:ext cx="4391024" cy="2682000"/>
          </a:xfrm>
        </p:spPr>
        <p:txBody>
          <a:bodyPr>
            <a:normAutofit/>
          </a:bodyPr>
          <a:lstStyle/>
          <a:p>
            <a:pPr marL="457200" indent="-457200">
              <a:buClr>
                <a:srgbClr val="913F60"/>
              </a:buClr>
              <a:buFont typeface="+mj-lt"/>
              <a:buAutoNum type="arabicPeriod"/>
            </a:pPr>
            <a:r>
              <a:rPr lang="en-US" sz="1700">
                <a:solidFill>
                  <a:schemeClr val="bg1">
                    <a:alpha val="80000"/>
                  </a:schemeClr>
                </a:solidFill>
              </a:rPr>
              <a:t>Hacker creates fake cars</a:t>
            </a:r>
          </a:p>
          <a:p>
            <a:pPr marL="457200" indent="-457200">
              <a:buClr>
                <a:srgbClr val="913F60"/>
              </a:buClr>
              <a:buFont typeface="+mj-lt"/>
              <a:buAutoNum type="arabicPeriod"/>
            </a:pPr>
            <a:r>
              <a:rPr lang="en-US" sz="1700">
                <a:solidFill>
                  <a:schemeClr val="bg1">
                    <a:alpha val="80000"/>
                  </a:schemeClr>
                </a:solidFill>
              </a:rPr>
              <a:t>Fake cars send a lot of fake signals</a:t>
            </a:r>
          </a:p>
          <a:p>
            <a:pPr marL="457200" indent="-457200">
              <a:buClr>
                <a:srgbClr val="913F60"/>
              </a:buClr>
              <a:buFont typeface="+mj-lt"/>
              <a:buAutoNum type="arabicPeriod"/>
            </a:pPr>
            <a:r>
              <a:rPr lang="en-US" sz="1700">
                <a:solidFill>
                  <a:schemeClr val="bg1">
                    <a:alpha val="80000"/>
                  </a:schemeClr>
                </a:solidFill>
              </a:rPr>
              <a:t>Safety applications of receiving vehicles act upon the received fake BSM signals and takes mis-led decisions</a:t>
            </a:r>
          </a:p>
          <a:p>
            <a:pPr marL="457200" indent="-457200">
              <a:buClr>
                <a:srgbClr val="913F60"/>
              </a:buClr>
              <a:buFont typeface="+mj-lt"/>
              <a:buAutoNum type="arabicPeriod"/>
            </a:pPr>
            <a:r>
              <a:rPr lang="en-US" sz="1700">
                <a:solidFill>
                  <a:schemeClr val="bg1">
                    <a:alpha val="80000"/>
                  </a:schemeClr>
                </a:solidFill>
              </a:rPr>
              <a:t>Fake decisions and warnings lead to put driver and passengers of the mis-led vehicle in danger and its the surrounding vehicles and passengers.</a:t>
            </a:r>
          </a:p>
        </p:txBody>
      </p:sp>
    </p:spTree>
    <p:extLst>
      <p:ext uri="{BB962C8B-B14F-4D97-AF65-F5344CB8AC3E}">
        <p14:creationId xmlns:p14="http://schemas.microsoft.com/office/powerpoint/2010/main" val="1858994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880643"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Solution</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659285"/>
            <a:ext cx="11064325"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To prevent an attacker from inserting false messages, most studies recommend that the sending vehicles digitally sign each BSM, and the receiving vehicles verify the signature before acting on it.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Basically, this topic is very important for our application. However, it is not our main concern currently in our project. we may later work on applying a security solution to try to solve threads facing V2V communication.</a:t>
            </a:r>
          </a:p>
        </p:txBody>
      </p:sp>
    </p:spTree>
    <p:extLst>
      <p:ext uri="{BB962C8B-B14F-4D97-AF65-F5344CB8AC3E}">
        <p14:creationId xmlns:p14="http://schemas.microsoft.com/office/powerpoint/2010/main" val="57393316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24378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580438"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659285"/>
            <a:ext cx="11064325" cy="3539430"/>
          </a:xfrm>
          <a:prstGeom prst="rect">
            <a:avLst/>
          </a:prstGeom>
          <a:noFill/>
        </p:spPr>
        <p:txBody>
          <a:bodyPr wrap="square" rtlCol="0">
            <a:spAutoFit/>
          </a:bodyPr>
          <a:lstStyle/>
          <a:p>
            <a:r>
              <a:rPr lang="en-US" sz="3200" dirty="0">
                <a:solidFill>
                  <a:schemeClr val="bg1"/>
                </a:solidFill>
              </a:rPr>
              <a:t>In DSRC vehicle-to-X (including vehicle-to-vehicle) communication, there are four standards of messages to be shared, which are:</a:t>
            </a:r>
          </a:p>
          <a:p>
            <a:pPr marL="914400" lvl="1" indent="-457200">
              <a:buFont typeface="Arial" panose="020B0604020202020204" pitchFamily="34" charset="0"/>
              <a:buChar char="•"/>
            </a:pPr>
            <a:r>
              <a:rPr lang="en-US" sz="3200" dirty="0">
                <a:solidFill>
                  <a:schemeClr val="bg1"/>
                </a:solidFill>
              </a:rPr>
              <a:t>Basic safety message (BSM)</a:t>
            </a:r>
          </a:p>
          <a:p>
            <a:pPr marL="914400" lvl="1" indent="-457200">
              <a:buFont typeface="Arial" panose="020B0604020202020204" pitchFamily="34" charset="0"/>
              <a:buChar char="•"/>
            </a:pPr>
            <a:r>
              <a:rPr lang="en-US" sz="3200" dirty="0">
                <a:solidFill>
                  <a:schemeClr val="bg1"/>
                </a:solidFill>
              </a:rPr>
              <a:t>Traveler information message (TIM)</a:t>
            </a:r>
          </a:p>
          <a:p>
            <a:pPr marL="914400" lvl="1" indent="-457200">
              <a:buFont typeface="Arial" panose="020B0604020202020204" pitchFamily="34" charset="0"/>
              <a:buChar char="•"/>
            </a:pPr>
            <a:r>
              <a:rPr lang="en-US" sz="3200" dirty="0">
                <a:solidFill>
                  <a:schemeClr val="bg1"/>
                </a:solidFill>
              </a:rPr>
              <a:t>MAP Message</a:t>
            </a:r>
          </a:p>
          <a:p>
            <a:pPr marL="914400" lvl="1" indent="-457200">
              <a:buFont typeface="Arial" panose="020B0604020202020204" pitchFamily="34" charset="0"/>
              <a:buChar char="•"/>
            </a:pPr>
            <a:r>
              <a:rPr lang="en-US" sz="3200" dirty="0">
                <a:solidFill>
                  <a:schemeClr val="bg1"/>
                </a:solidFill>
              </a:rPr>
              <a:t>Signal phase and timing message (SPAT)</a:t>
            </a:r>
          </a:p>
        </p:txBody>
      </p:sp>
    </p:spTree>
    <p:extLst>
      <p:ext uri="{BB962C8B-B14F-4D97-AF65-F5344CB8AC3E}">
        <p14:creationId xmlns:p14="http://schemas.microsoft.com/office/powerpoint/2010/main" val="1511283934"/>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580438"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659285"/>
            <a:ext cx="11064325"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Basic safety message (BSM): The BSM is a representative message type of V2V communication. It contains the core data elements such as vehicle size(we currently assume all vehicles are same size), position, heading, acceleration, and brake system status. In addition, it contains such information as vehicle type, description, and identification. It is transmitted at approximately 10 Hz.</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This is the standard that includes all our shared data currently</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515499924"/>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580438"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659285"/>
            <a:ext cx="11064325"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Traveler information message (TIM): The TIM is used to convey information regarding different traffic conditions. It is the means to inform the public about both incidents (traffic accidents) and pre-planned roadwork events such as road construction. It is transmitted at approximately 1 Hz.</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More into V2X grade</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May be implemented later (future plan) </a:t>
            </a:r>
          </a:p>
        </p:txBody>
      </p:sp>
    </p:spTree>
    <p:extLst>
      <p:ext uri="{BB962C8B-B14F-4D97-AF65-F5344CB8AC3E}">
        <p14:creationId xmlns:p14="http://schemas.microsoft.com/office/powerpoint/2010/main" val="1804956540"/>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580438"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218985"/>
            <a:ext cx="11064325"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MAP Message: The MAP message is used to provide geometric data on intersections and roadway lanes. This message is used to number and describe lane-level details for each lane at an intersection. It is transmitted at approximately 1 Hz.</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Signal phase and timing message (SPAT): The SPAT message is used to provide signal and phase-timing data for one or more intersections. All SPAT messages are linked to MAP messages to convey road details and link signal-controller steps to the correct set of lanes. It is transmitted at approximately 1 Hz.</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NOT implemented</a:t>
            </a:r>
          </a:p>
        </p:txBody>
      </p:sp>
    </p:spTree>
    <p:extLst>
      <p:ext uri="{BB962C8B-B14F-4D97-AF65-F5344CB8AC3E}">
        <p14:creationId xmlns:p14="http://schemas.microsoft.com/office/powerpoint/2010/main" val="3996188503"/>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16">
            <a:extLst>
              <a:ext uri="{FF2B5EF4-FFF2-40B4-BE49-F238E27FC236}">
                <a16:creationId xmlns:a16="http://schemas.microsoft.com/office/drawing/2014/main" id="{DE5D6225-3B03-7DA0-5CEE-1C1D3FD8115B}"/>
              </a:ext>
            </a:extLst>
          </p:cNvPr>
          <p:cNvPicPr>
            <a:picLocks noGrp="1" noChangeAspect="1"/>
          </p:cNvPicPr>
          <p:nvPr/>
        </p:nvPicPr>
        <p:blipFill>
          <a:blip r:embed="rId2"/>
          <a:stretch>
            <a:fillRect/>
          </a:stretch>
        </p:blipFill>
        <p:spPr>
          <a:xfrm>
            <a:off x="1674744" y="5053"/>
            <a:ext cx="8842512" cy="6852947"/>
          </a:xfrm>
          <a:prstGeom prst="rect">
            <a:avLst/>
          </a:prstGeom>
        </p:spPr>
      </p:pic>
      <p:sp>
        <p:nvSpPr>
          <p:cNvPr id="4" name="TextBox 2">
            <a:extLst>
              <a:ext uri="{FF2B5EF4-FFF2-40B4-BE49-F238E27FC236}">
                <a16:creationId xmlns:a16="http://schemas.microsoft.com/office/drawing/2014/main" id="{D509B6F1-1C24-D682-B9AF-F387B00048E3}"/>
              </a:ext>
            </a:extLst>
          </p:cNvPr>
          <p:cNvSpPr txBox="1"/>
          <p:nvPr/>
        </p:nvSpPr>
        <p:spPr>
          <a:xfrm>
            <a:off x="8121528" y="6125260"/>
            <a:ext cx="4070472"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3"/>
              </a:rPr>
              <a:t>Vehicle-Telematics-Control-Unit/</a:t>
            </a:r>
            <a:r>
              <a:rPr lang="en-US" dirty="0" err="1">
                <a:hlinkClick r:id="rId3"/>
              </a:rPr>
              <a:t>Efficent</a:t>
            </a:r>
            <a:r>
              <a:rPr lang="en-US" dirty="0">
                <a:hlinkClick r:id="rId3"/>
              </a:rPr>
              <a:t>-encoder-decoder (github.com)</a:t>
            </a:r>
            <a:endParaRPr lang="en-US" dirty="0"/>
          </a:p>
        </p:txBody>
      </p:sp>
    </p:spTree>
    <p:extLst>
      <p:ext uri="{BB962C8B-B14F-4D97-AF65-F5344CB8AC3E}">
        <p14:creationId xmlns:p14="http://schemas.microsoft.com/office/powerpoint/2010/main" val="81359245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798755" y="1273769"/>
            <a:ext cx="5100952" cy="475356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pple-system"/>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Problem Statement</a:t>
            </a:r>
          </a:p>
        </p:txBody>
      </p:sp>
      <p:sp>
        <p:nvSpPr>
          <p:cNvPr id="3" name="TextBox 2">
            <a:extLst>
              <a:ext uri="{FF2B5EF4-FFF2-40B4-BE49-F238E27FC236}">
                <a16:creationId xmlns:a16="http://schemas.microsoft.com/office/drawing/2014/main" id="{60381DE3-8025-0DB3-9CE9-3FF6B7F1D276}"/>
              </a:ext>
            </a:extLst>
          </p:cNvPr>
          <p:cNvSpPr txBox="1"/>
          <p:nvPr/>
        </p:nvSpPr>
        <p:spPr>
          <a:xfrm>
            <a:off x="798755" y="1274224"/>
            <a:ext cx="10594490" cy="646331"/>
          </a:xfrm>
          <a:prstGeom prst="rect">
            <a:avLst/>
          </a:prstGeom>
          <a:noFill/>
        </p:spPr>
        <p:txBody>
          <a:bodyPr wrap="square" rtlCol="0">
            <a:spAutoFit/>
          </a:bodyPr>
          <a:lstStyle/>
          <a:p>
            <a:r>
              <a:rPr lang="en-GB" b="0" i="0" dirty="0">
                <a:solidFill>
                  <a:schemeClr val="bg1"/>
                </a:solidFill>
                <a:effectLst/>
                <a:latin typeface="-apple-system"/>
              </a:rPr>
              <a:t>According to the U.S. Department of Transportation there were an estimated 6.8 million police-reported crashes in 2019, resulting in 36,096 fatalities and an estimated 2.7 million people injured. </a:t>
            </a:r>
            <a:endParaRPr lang="en-GB" dirty="0">
              <a:solidFill>
                <a:schemeClr val="bg1"/>
              </a:solidFill>
              <a:latin typeface="-apple-system"/>
            </a:endParaRPr>
          </a:p>
        </p:txBody>
      </p:sp>
      <p:pic>
        <p:nvPicPr>
          <p:cNvPr id="8" name="Picture 7">
            <a:extLst>
              <a:ext uri="{FF2B5EF4-FFF2-40B4-BE49-F238E27FC236}">
                <a16:creationId xmlns:a16="http://schemas.microsoft.com/office/drawing/2014/main" id="{E1A031BB-9772-CAC4-648D-9D55C5B462B4}"/>
              </a:ext>
            </a:extLst>
          </p:cNvPr>
          <p:cNvPicPr>
            <a:picLocks noChangeAspect="1"/>
          </p:cNvPicPr>
          <p:nvPr/>
        </p:nvPicPr>
        <p:blipFill>
          <a:blip r:embed="rId3"/>
          <a:stretch>
            <a:fillRect/>
          </a:stretch>
        </p:blipFill>
        <p:spPr>
          <a:xfrm>
            <a:off x="6908739" y="2720922"/>
            <a:ext cx="4148023" cy="2518675"/>
          </a:xfrm>
          <a:prstGeom prst="rect">
            <a:avLst/>
          </a:prstGeom>
        </p:spPr>
      </p:pic>
      <p:sp>
        <p:nvSpPr>
          <p:cNvPr id="13" name="TextBox 12">
            <a:extLst>
              <a:ext uri="{FF2B5EF4-FFF2-40B4-BE49-F238E27FC236}">
                <a16:creationId xmlns:a16="http://schemas.microsoft.com/office/drawing/2014/main" id="{EF731F2C-8298-8B72-5F20-132F2189C197}"/>
              </a:ext>
            </a:extLst>
          </p:cNvPr>
          <p:cNvSpPr txBox="1"/>
          <p:nvPr/>
        </p:nvSpPr>
        <p:spPr>
          <a:xfrm>
            <a:off x="6540396" y="5298370"/>
            <a:ext cx="4964372" cy="276999"/>
          </a:xfrm>
          <a:prstGeom prst="rect">
            <a:avLst/>
          </a:prstGeom>
          <a:noFill/>
        </p:spPr>
        <p:txBody>
          <a:bodyPr wrap="none" rtlCol="0">
            <a:spAutoFit/>
          </a:bodyPr>
          <a:lstStyle/>
          <a:p>
            <a:r>
              <a:rPr lang="en-GB" sz="1200" b="0" i="0" dirty="0">
                <a:solidFill>
                  <a:schemeClr val="bg1"/>
                </a:solidFill>
                <a:effectLst/>
                <a:latin typeface="Arial" panose="020B0604020202020204" pitchFamily="34" charset="0"/>
              </a:rPr>
              <a:t>U.S. Department of Transportation started an annual census ( iihs.org )</a:t>
            </a:r>
            <a:endParaRPr lang="en-GB" sz="1200" dirty="0">
              <a:solidFill>
                <a:schemeClr val="bg1"/>
              </a:solidFill>
            </a:endParaRPr>
          </a:p>
        </p:txBody>
      </p:sp>
      <p:sp>
        <p:nvSpPr>
          <p:cNvPr id="21" name="TextBox 20">
            <a:extLst>
              <a:ext uri="{FF2B5EF4-FFF2-40B4-BE49-F238E27FC236}">
                <a16:creationId xmlns:a16="http://schemas.microsoft.com/office/drawing/2014/main" id="{5E90BEC7-BED3-B95F-3815-9873A4BCD74A}"/>
              </a:ext>
            </a:extLst>
          </p:cNvPr>
          <p:cNvSpPr txBox="1"/>
          <p:nvPr/>
        </p:nvSpPr>
        <p:spPr>
          <a:xfrm>
            <a:off x="798755" y="2035748"/>
            <a:ext cx="10765326" cy="646331"/>
          </a:xfrm>
          <a:prstGeom prst="rect">
            <a:avLst/>
          </a:prstGeom>
          <a:noFill/>
        </p:spPr>
        <p:txBody>
          <a:bodyPr wrap="square">
            <a:spAutoFit/>
          </a:bodyPr>
          <a:lstStyle/>
          <a:p>
            <a:pPr algn="l"/>
            <a:r>
              <a:rPr lang="en-GB" b="0" i="0" dirty="0">
                <a:solidFill>
                  <a:schemeClr val="bg1"/>
                </a:solidFill>
                <a:effectLst/>
                <a:latin typeface="-apple-system"/>
              </a:rPr>
              <a:t>FBI has reported that 810,400 vehicles were stolen in 2020, up 11.8% from 2019, when 724,872 vehicles were stolen.</a:t>
            </a:r>
          </a:p>
        </p:txBody>
      </p:sp>
      <p:sp>
        <p:nvSpPr>
          <p:cNvPr id="22" name="TextBox 21">
            <a:extLst>
              <a:ext uri="{FF2B5EF4-FFF2-40B4-BE49-F238E27FC236}">
                <a16:creationId xmlns:a16="http://schemas.microsoft.com/office/drawing/2014/main" id="{513E3C0B-5581-1A98-4D81-606DD02B8CCB}"/>
              </a:ext>
            </a:extLst>
          </p:cNvPr>
          <p:cNvSpPr txBox="1"/>
          <p:nvPr/>
        </p:nvSpPr>
        <p:spPr>
          <a:xfrm>
            <a:off x="2125109" y="7236547"/>
            <a:ext cx="4057159" cy="276999"/>
          </a:xfrm>
          <a:prstGeom prst="rect">
            <a:avLst/>
          </a:prstGeom>
          <a:noFill/>
        </p:spPr>
        <p:txBody>
          <a:bodyPr wrap="square" rtlCol="0">
            <a:spAutoFit/>
          </a:bodyPr>
          <a:lstStyle/>
          <a:p>
            <a:r>
              <a:rPr lang="en-US" sz="1200" dirty="0">
                <a:solidFill>
                  <a:schemeClr val="bg1"/>
                </a:solidFill>
                <a:latin typeface="-apple-system"/>
              </a:rPr>
              <a:t>FBI report on number of vehicle thefts per year( vivint.com )</a:t>
            </a:r>
            <a:endParaRPr lang="en-GB" sz="1200" dirty="0">
              <a:solidFill>
                <a:schemeClr val="bg1"/>
              </a:solidFill>
              <a:latin typeface="-apple-system"/>
            </a:endParaRPr>
          </a:p>
        </p:txBody>
      </p:sp>
      <p:pic>
        <p:nvPicPr>
          <p:cNvPr id="23" name="Picture 22">
            <a:extLst>
              <a:ext uri="{FF2B5EF4-FFF2-40B4-BE49-F238E27FC236}">
                <a16:creationId xmlns:a16="http://schemas.microsoft.com/office/drawing/2014/main" id="{0445DA91-F929-50CA-D8F9-C6FAF455567D}"/>
              </a:ext>
            </a:extLst>
          </p:cNvPr>
          <p:cNvPicPr>
            <a:picLocks noChangeAspect="1"/>
          </p:cNvPicPr>
          <p:nvPr/>
        </p:nvPicPr>
        <p:blipFill>
          <a:blip r:embed="rId4"/>
          <a:stretch>
            <a:fillRect/>
          </a:stretch>
        </p:blipFill>
        <p:spPr>
          <a:xfrm>
            <a:off x="1719247" y="2718509"/>
            <a:ext cx="3703471" cy="2518087"/>
          </a:xfrm>
          <a:prstGeom prst="rect">
            <a:avLst/>
          </a:prstGeom>
        </p:spPr>
      </p:pic>
      <p:sp>
        <p:nvSpPr>
          <p:cNvPr id="24" name="TextBox 23">
            <a:extLst>
              <a:ext uri="{FF2B5EF4-FFF2-40B4-BE49-F238E27FC236}">
                <a16:creationId xmlns:a16="http://schemas.microsoft.com/office/drawing/2014/main" id="{6D5331EA-A2FA-5022-CB7F-EBE5864D9938}"/>
              </a:ext>
            </a:extLst>
          </p:cNvPr>
          <p:cNvSpPr txBox="1"/>
          <p:nvPr/>
        </p:nvSpPr>
        <p:spPr>
          <a:xfrm>
            <a:off x="1546237" y="5294193"/>
            <a:ext cx="435347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FBI report on number of vehicle thefts per year( vivint.com )</a:t>
            </a:r>
            <a:endParaRPr lang="en-GB"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948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agram&#10;&#10;Description automatically generated">
            <a:extLst>
              <a:ext uri="{FF2B5EF4-FFF2-40B4-BE49-F238E27FC236}">
                <a16:creationId xmlns:a16="http://schemas.microsoft.com/office/drawing/2014/main" id="{81E6F13F-C962-EE88-253D-3FDB6E54108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5212" b="1853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1047" name="Straight Connector 104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AA606A-01B2-3A95-1413-2F87E8D67060}"/>
              </a:ext>
            </a:extLst>
          </p:cNvPr>
          <p:cNvSpPr>
            <a:spLocks noGrp="1"/>
          </p:cNvSpPr>
          <p:nvPr>
            <p:ph idx="1"/>
          </p:nvPr>
        </p:nvSpPr>
        <p:spPr>
          <a:xfrm>
            <a:off x="5155379" y="1065862"/>
            <a:ext cx="5744685" cy="4726276"/>
          </a:xfrm>
        </p:spPr>
        <p:txBody>
          <a:bodyPr anchor="ctr">
            <a:normAutofit/>
          </a:bodyPr>
          <a:lstStyle/>
          <a:p>
            <a:pPr marL="0" indent="0">
              <a:buNone/>
            </a:pPr>
            <a:r>
              <a:rPr lang="en-US" sz="2000">
                <a:solidFill>
                  <a:srgbClr val="FFFFFF"/>
                </a:solidFill>
              </a:rPr>
              <a:t>We used two approaches to send data through DSRC:</a:t>
            </a:r>
          </a:p>
          <a:p>
            <a:pPr marL="457200" indent="-457200">
              <a:buFont typeface="+mj-lt"/>
              <a:buAutoNum type="arabicPeriod"/>
            </a:pPr>
            <a:r>
              <a:rPr lang="en-US" sz="2000">
                <a:solidFill>
                  <a:srgbClr val="FFFFFF"/>
                </a:solidFill>
              </a:rPr>
              <a:t>Send a payload with all vehicle’s data every time interval</a:t>
            </a:r>
          </a:p>
          <a:p>
            <a:pPr marL="457200" indent="-457200">
              <a:buFont typeface="+mj-lt"/>
              <a:buAutoNum type="arabicPeriod"/>
            </a:pPr>
            <a:r>
              <a:rPr lang="en-US" sz="2000">
                <a:solidFill>
                  <a:srgbClr val="FFFFFF"/>
                </a:solidFill>
              </a:rPr>
              <a:t>During a specific interval, data gathered from ready sensors, at the end of the time interval only newly gathered data is sent (in progress)</a:t>
            </a:r>
          </a:p>
        </p:txBody>
      </p:sp>
    </p:spTree>
    <p:extLst>
      <p:ext uri="{BB962C8B-B14F-4D97-AF65-F5344CB8AC3E}">
        <p14:creationId xmlns:p14="http://schemas.microsoft.com/office/powerpoint/2010/main" val="235772195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5580438"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Efficient Encoder/Decoder</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218985"/>
            <a:ext cx="11064325"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In the first approach, we gather data from sensors then we place the data in one payload and wait for a specific time. Even if the data is not updated the old values will be placed in the payload because we need to send all data in this approach.</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In the second approach, we don’t need to wait until all sensor data is  ready, but we send only the data that arrived in the buffer after a specific time without waiting for the rest of the data.</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We took in consider that if a brakes sensor signal arrived, we don’t wait until the specific time is finished, we immediately start sending the payload.</a:t>
            </a:r>
          </a:p>
        </p:txBody>
      </p:sp>
    </p:spTree>
    <p:extLst>
      <p:ext uri="{BB962C8B-B14F-4D97-AF65-F5344CB8AC3E}">
        <p14:creationId xmlns:p14="http://schemas.microsoft.com/office/powerpoint/2010/main" val="903843322"/>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SPI to Ethernet</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4664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297F-FF31-06EB-DA4F-3114A098E7F2}"/>
              </a:ext>
            </a:extLst>
          </p:cNvPr>
          <p:cNvSpPr>
            <a:spLocks noGrp="1"/>
          </p:cNvSpPr>
          <p:nvPr>
            <p:ph type="title"/>
          </p:nvPr>
        </p:nvSpPr>
        <p:spPr>
          <a:xfrm>
            <a:off x="648930" y="629266"/>
            <a:ext cx="5121644" cy="1676603"/>
          </a:xfrm>
        </p:spPr>
        <p:txBody>
          <a:bodyPr vert="horz" lIns="91440" tIns="45720" rIns="91440" bIns="45720" rtlCol="0" anchor="ctr">
            <a:normAutofit/>
          </a:bodyPr>
          <a:lstStyle/>
          <a:p>
            <a:r>
              <a:rPr lang="en-US" sz="4400"/>
              <a:t>Objective</a:t>
            </a:r>
          </a:p>
        </p:txBody>
      </p:sp>
      <p:sp>
        <p:nvSpPr>
          <p:cNvPr id="3" name="Content Placeholder 2">
            <a:extLst>
              <a:ext uri="{FF2B5EF4-FFF2-40B4-BE49-F238E27FC236}">
                <a16:creationId xmlns:a16="http://schemas.microsoft.com/office/drawing/2014/main" id="{DB844B1B-E688-502E-248E-9F3A59554CC7}"/>
              </a:ext>
            </a:extLst>
          </p:cNvPr>
          <p:cNvSpPr>
            <a:spLocks noGrp="1"/>
          </p:cNvSpPr>
          <p:nvPr>
            <p:ph type="body" sz="half" idx="2"/>
          </p:nvPr>
        </p:nvSpPr>
        <p:spPr>
          <a:xfrm>
            <a:off x="648931" y="2438400"/>
            <a:ext cx="5121642" cy="3785419"/>
          </a:xfrm>
        </p:spPr>
        <p:txBody>
          <a:bodyPr vert="horz" lIns="91440" tIns="45720" rIns="91440" bIns="45720" rtlCol="0">
            <a:normAutofit/>
          </a:bodyPr>
          <a:lstStyle/>
          <a:p>
            <a:pPr marL="285750" indent="-228600">
              <a:buFont typeface="Arial" panose="020B0604020202020204" pitchFamily="34" charset="0"/>
              <a:buChar char="•"/>
            </a:pPr>
            <a:r>
              <a:rPr lang="en-US" sz="2000"/>
              <a:t>The objective of this task to figure out a way for transmitting the data from the sensors to  the main ECU (raspberry pi)</a:t>
            </a:r>
          </a:p>
          <a:p>
            <a:pPr marL="285750" indent="-228600">
              <a:buFont typeface="Arial" panose="020B0604020202020204" pitchFamily="34" charset="0"/>
              <a:buChar char="•"/>
            </a:pPr>
            <a:r>
              <a:rPr lang="en-US" sz="2000"/>
              <a:t>At the beginning we were planning to use  CAN protocol for transferring the data</a:t>
            </a:r>
          </a:p>
          <a:p>
            <a:pPr marL="285750" indent="-228600">
              <a:buFont typeface="Arial" panose="020B0604020202020204" pitchFamily="34" charset="0"/>
              <a:buChar char="•"/>
            </a:pPr>
            <a:r>
              <a:rPr lang="en-US" sz="2000"/>
              <a:t>But at the end we sticked with the ethernet approach for transferring the data.</a:t>
            </a:r>
          </a:p>
        </p:txBody>
      </p:sp>
      <p:sp>
        <p:nvSpPr>
          <p:cNvPr id="20" name="Rectangle 19">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timeline&#10;&#10;Description automatically generated">
            <a:extLst>
              <a:ext uri="{FF2B5EF4-FFF2-40B4-BE49-F238E27FC236}">
                <a16:creationId xmlns:a16="http://schemas.microsoft.com/office/drawing/2014/main" id="{1087F39B-3ED7-F853-561A-8F8D151EA88E}"/>
              </a:ext>
            </a:extLst>
          </p:cNvPr>
          <p:cNvPicPr>
            <a:picLocks noChangeAspect="1"/>
          </p:cNvPicPr>
          <p:nvPr/>
        </p:nvPicPr>
        <p:blipFill rotWithShape="1">
          <a:blip r:embed="rId2">
            <a:extLst>
              <a:ext uri="{28A0092B-C50C-407E-A947-70E740481C1C}">
                <a14:useLocalDpi xmlns:a14="http://schemas.microsoft.com/office/drawing/2010/main" val="0"/>
              </a:ext>
            </a:extLst>
          </a:blip>
          <a:srcRect l="3827" r="2541" b="3"/>
          <a:stretch/>
        </p:blipFill>
        <p:spPr>
          <a:xfrm>
            <a:off x="6721233" y="640082"/>
            <a:ext cx="4831104" cy="5577837"/>
          </a:xfrm>
          <a:prstGeom prst="rect">
            <a:avLst/>
          </a:prstGeom>
          <a:effectLst/>
        </p:spPr>
      </p:pic>
    </p:spTree>
    <p:extLst>
      <p:ext uri="{BB962C8B-B14F-4D97-AF65-F5344CB8AC3E}">
        <p14:creationId xmlns:p14="http://schemas.microsoft.com/office/powerpoint/2010/main" val="150065478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8357722-B5EA-534C-77E1-31A635C75F1B}"/>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Calibri Light" panose="020F0302020204030204"/>
                <a:ea typeface="+mj-ea"/>
                <a:cs typeface="+mj-cs"/>
              </a:rPr>
              <a:t>Why Ethernet?</a:t>
            </a:r>
          </a:p>
        </p:txBody>
      </p:sp>
      <p:sp>
        <p:nvSpPr>
          <p:cNvPr id="7" name="Text Placeholder 9">
            <a:extLst>
              <a:ext uri="{FF2B5EF4-FFF2-40B4-BE49-F238E27FC236}">
                <a16:creationId xmlns:a16="http://schemas.microsoft.com/office/drawing/2014/main" id="{0715339A-497D-A6AA-B889-BB1E4BFA2A38}"/>
              </a:ext>
            </a:extLst>
          </p:cNvPr>
          <p:cNvSpPr txBox="1">
            <a:spLocks/>
          </p:cNvSpPr>
          <p:nvPr/>
        </p:nvSpPr>
        <p:spPr>
          <a:xfrm>
            <a:off x="839788" y="2057400"/>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rPr>
              <a:t>We have chosen ethernet approach instead of can bus for several reasons.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Ethernet provides faster transmission speed (10/100 Mbit/sec compared to CAN's 1 Mbit/sec at minimal network length)</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combined with a virtually unlimited amount of data (CAN Bus is limited to 8 bytes per data frame)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Valeo recommended us to use Ethernet instead of CAN protocol</a:t>
            </a: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9" name="Picture 8" descr="Diagram&#10;&#10;Description automatically generated">
            <a:extLst>
              <a:ext uri="{FF2B5EF4-FFF2-40B4-BE49-F238E27FC236}">
                <a16:creationId xmlns:a16="http://schemas.microsoft.com/office/drawing/2014/main" id="{A8FF677C-088B-4DC4-87BF-2F4589D17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613" y="1524984"/>
            <a:ext cx="5864599" cy="3344443"/>
          </a:xfrm>
          <a:prstGeom prst="rect">
            <a:avLst/>
          </a:prstGeom>
        </p:spPr>
      </p:pic>
    </p:spTree>
    <p:extLst>
      <p:ext uri="{BB962C8B-B14F-4D97-AF65-F5344CB8AC3E}">
        <p14:creationId xmlns:p14="http://schemas.microsoft.com/office/powerpoint/2010/main" val="2467670007"/>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17073-8AFB-572F-4E82-F55F0B2C1817}"/>
              </a:ext>
            </a:extLst>
          </p:cNvPr>
          <p:cNvSpPr>
            <a:spLocks noGrp="1"/>
          </p:cNvSpPr>
          <p:nvPr>
            <p:ph type="title"/>
          </p:nvPr>
        </p:nvSpPr>
        <p:spPr>
          <a:xfrm>
            <a:off x="6477270" y="368625"/>
            <a:ext cx="4974771" cy="1403498"/>
          </a:xfrm>
        </p:spPr>
        <p:txBody>
          <a:bodyPr anchor="b">
            <a:normAutofit/>
          </a:bodyPr>
          <a:lstStyle/>
          <a:p>
            <a:r>
              <a:rPr lang="en-US" sz="3600">
                <a:solidFill>
                  <a:schemeClr val="bg1"/>
                </a:solidFill>
              </a:rPr>
              <a:t>Sensors</a:t>
            </a:r>
          </a:p>
        </p:txBody>
      </p:sp>
      <p:grpSp>
        <p:nvGrpSpPr>
          <p:cNvPr id="21" name="Group 20">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41571" y="70488"/>
            <a:ext cx="3501861" cy="3501861"/>
            <a:chOff x="4690043" y="291695"/>
            <a:chExt cx="3055711" cy="3055711"/>
          </a:xfrm>
        </p:grpSpPr>
        <p:sp>
          <p:nvSpPr>
            <p:cNvPr id="22" name="Oval 21">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57" y="3240578"/>
            <a:ext cx="3297290" cy="3297290"/>
            <a:chOff x="4690043" y="291695"/>
            <a:chExt cx="3055711" cy="3055711"/>
          </a:xfrm>
        </p:grpSpPr>
        <p:sp>
          <p:nvSpPr>
            <p:cNvPr id="26" name="Oval 25">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30573"/>
            <a:ext cx="3483100" cy="348310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0828" y="1091857"/>
            <a:ext cx="1291642" cy="429215"/>
            <a:chOff x="2504802" y="1755501"/>
            <a:chExt cx="1598829" cy="531293"/>
          </a:xfrm>
          <a:solidFill>
            <a:schemeClr val="bg1"/>
          </a:solidFill>
        </p:grpSpPr>
        <p:sp>
          <p:nvSpPr>
            <p:cNvPr id="32" name="Freeform: Shape 31">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FE6ABAB9-F39E-F784-5408-61E853E4E3A3}"/>
              </a:ext>
            </a:extLst>
          </p:cNvPr>
          <p:cNvPicPr>
            <a:picLocks noChangeAspect="1"/>
          </p:cNvPicPr>
          <p:nvPr/>
        </p:nvPicPr>
        <p:blipFill>
          <a:blip r:embed="rId2"/>
          <a:stretch>
            <a:fillRect/>
          </a:stretch>
        </p:blipFill>
        <p:spPr>
          <a:xfrm>
            <a:off x="2970443" y="709301"/>
            <a:ext cx="1574334" cy="2113201"/>
          </a:xfrm>
          <a:prstGeom prst="rect">
            <a:avLst/>
          </a:prstGeom>
        </p:spPr>
      </p:pic>
      <p:sp>
        <p:nvSpPr>
          <p:cNvPr id="35" name="Oval 34">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93" y="3195231"/>
            <a:ext cx="3281677" cy="328167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620FBD00-0BF8-6141-50AE-E1D97B6AD25F}"/>
              </a:ext>
            </a:extLst>
          </p:cNvPr>
          <p:cNvPicPr>
            <a:picLocks noChangeAspect="1"/>
          </p:cNvPicPr>
          <p:nvPr/>
        </p:nvPicPr>
        <p:blipFill>
          <a:blip r:embed="rId3"/>
          <a:stretch>
            <a:fillRect/>
          </a:stretch>
        </p:blipFill>
        <p:spPr>
          <a:xfrm>
            <a:off x="1396391" y="3904608"/>
            <a:ext cx="1407080" cy="1895767"/>
          </a:xfrm>
          <a:prstGeom prst="rect">
            <a:avLst/>
          </a:prstGeom>
        </p:spPr>
      </p:pic>
      <p:grpSp>
        <p:nvGrpSpPr>
          <p:cNvPr id="37"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7585" y="3139252"/>
            <a:ext cx="1330536" cy="1330521"/>
            <a:chOff x="5734037" y="3067039"/>
            <a:chExt cx="724483" cy="724489"/>
          </a:xfrm>
          <a:solidFill>
            <a:schemeClr val="bg1"/>
          </a:solidFill>
        </p:grpSpPr>
        <p:sp>
          <p:nvSpPr>
            <p:cNvPr id="38" name="Freeform: Shape 37">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9FB090B6-C64B-B733-62BB-38248BBE6EC1}"/>
              </a:ext>
            </a:extLst>
          </p:cNvPr>
          <p:cNvSpPr>
            <a:spLocks noGrp="1"/>
          </p:cNvSpPr>
          <p:nvPr>
            <p:ph idx="1"/>
          </p:nvPr>
        </p:nvSpPr>
        <p:spPr>
          <a:xfrm>
            <a:off x="6477270" y="1958550"/>
            <a:ext cx="4974771" cy="3810301"/>
          </a:xfrm>
        </p:spPr>
        <p:txBody>
          <a:bodyPr anchor="t">
            <a:normAutofit/>
          </a:bodyPr>
          <a:lstStyle/>
          <a:p>
            <a:pPr marL="0" indent="0">
              <a:buNone/>
            </a:pPr>
            <a:r>
              <a:rPr lang="en-US">
                <a:solidFill>
                  <a:schemeClr val="bg1"/>
                </a:solidFill>
              </a:rPr>
              <a:t>According to our current plan we are planning to use these sensors (this plan may change in the future):</a:t>
            </a:r>
          </a:p>
          <a:p>
            <a:pPr marL="285750" indent="-285750">
              <a:buFont typeface="Arial" panose="020B0604020202020204" pitchFamily="34" charset="0"/>
              <a:buChar char="•"/>
            </a:pPr>
            <a:r>
              <a:rPr lang="en-US">
                <a:solidFill>
                  <a:schemeClr val="bg1"/>
                </a:solidFill>
              </a:rPr>
              <a:t>Temperature sensor</a:t>
            </a:r>
          </a:p>
          <a:p>
            <a:pPr marL="285750" indent="-285750">
              <a:buFont typeface="Arial" panose="020B0604020202020204" pitchFamily="34" charset="0"/>
              <a:buChar char="•"/>
            </a:pPr>
            <a:r>
              <a:rPr lang="en-US">
                <a:solidFill>
                  <a:schemeClr val="bg1"/>
                </a:solidFill>
              </a:rPr>
              <a:t>IMU sensor</a:t>
            </a:r>
          </a:p>
          <a:p>
            <a:pPr marL="285750" indent="-285750">
              <a:buFont typeface="Arial" panose="020B0604020202020204" pitchFamily="34" charset="0"/>
              <a:buChar char="•"/>
            </a:pPr>
            <a:r>
              <a:rPr lang="en-US">
                <a:solidFill>
                  <a:schemeClr val="bg1"/>
                </a:solidFill>
              </a:rPr>
              <a:t>Speed sensor</a:t>
            </a:r>
          </a:p>
          <a:p>
            <a:pPr marL="285750" indent="-285750">
              <a:buFont typeface="Arial" panose="020B0604020202020204" pitchFamily="34" charset="0"/>
              <a:buChar char="•"/>
            </a:pPr>
            <a:r>
              <a:rPr lang="en-US">
                <a:solidFill>
                  <a:schemeClr val="bg1"/>
                </a:solidFill>
              </a:rPr>
              <a:t>Brake sensor</a:t>
            </a:r>
          </a:p>
          <a:p>
            <a:endParaRPr lang="en-US">
              <a:solidFill>
                <a:schemeClr val="bg1"/>
              </a:solidFill>
            </a:endParaRPr>
          </a:p>
        </p:txBody>
      </p:sp>
    </p:spTree>
    <p:extLst>
      <p:ext uri="{BB962C8B-B14F-4D97-AF65-F5344CB8AC3E}">
        <p14:creationId xmlns:p14="http://schemas.microsoft.com/office/powerpoint/2010/main" val="2928676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2997D4C-E49B-AD15-EAC5-8DCE98350B0D}"/>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Ethernet connection</a:t>
            </a:r>
          </a:p>
        </p:txBody>
      </p:sp>
      <p:grpSp>
        <p:nvGrpSpPr>
          <p:cNvPr id="22" name="Group 2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a:extLst>
              <a:ext uri="{FF2B5EF4-FFF2-40B4-BE49-F238E27FC236}">
                <a16:creationId xmlns:a16="http://schemas.microsoft.com/office/drawing/2014/main" id="{4B41DF1C-4EC8-E225-7422-AEB1596E62FD}"/>
              </a:ext>
            </a:extLst>
          </p:cNvPr>
          <p:cNvSpPr>
            <a:spLocks noGrp="1"/>
          </p:cNvSpPr>
          <p:nvPr>
            <p:ph type="body" sz="half" idx="2"/>
          </p:nvPr>
        </p:nvSpPr>
        <p:spPr>
          <a:xfrm>
            <a:off x="767290" y="3383121"/>
            <a:ext cx="3582072" cy="2793251"/>
          </a:xfrm>
        </p:spPr>
        <p:txBody>
          <a:bodyPr vert="horz" lIns="91440" tIns="45720" rIns="91440" bIns="45720" rtlCol="0" anchor="t">
            <a:normAutofit/>
          </a:bodyPr>
          <a:lstStyle/>
          <a:p>
            <a:pPr marL="285750" indent="-228600">
              <a:buFont typeface="Arial" panose="020B0604020202020204" pitchFamily="34" charset="0"/>
              <a:buChar char="•"/>
            </a:pPr>
            <a:r>
              <a:rPr lang="en-US" sz="1700">
                <a:solidFill>
                  <a:schemeClr val="bg1"/>
                </a:solidFill>
              </a:rPr>
              <a:t>The network consists of nodes, main ECU (raspberry pi) and switch</a:t>
            </a:r>
          </a:p>
          <a:p>
            <a:pPr marL="285750" indent="-228600">
              <a:buFont typeface="Arial" panose="020B0604020202020204" pitchFamily="34" charset="0"/>
              <a:buChar char="•"/>
            </a:pPr>
            <a:r>
              <a:rPr lang="en-US" sz="1700">
                <a:solidFill>
                  <a:schemeClr val="bg1"/>
                </a:solidFill>
              </a:rPr>
              <a:t>The nodes and the main ECU are connected to a central point (switch)</a:t>
            </a:r>
          </a:p>
          <a:p>
            <a:pPr marL="285750" indent="-228600">
              <a:buFont typeface="Arial" panose="020B0604020202020204" pitchFamily="34" charset="0"/>
              <a:buChar char="•"/>
            </a:pPr>
            <a:r>
              <a:rPr lang="en-US" sz="1700">
                <a:solidFill>
                  <a:schemeClr val="bg1"/>
                </a:solidFill>
              </a:rPr>
              <a:t>Using this connection nodes which contains the data is capable of forwarding the packets to the main ECU (raspberry pi)</a:t>
            </a:r>
          </a:p>
        </p:txBody>
      </p:sp>
      <p:pic>
        <p:nvPicPr>
          <p:cNvPr id="8" name="Content Placeholder 7" descr="Diagram&#10;&#10;Description automatically generated">
            <a:extLst>
              <a:ext uri="{FF2B5EF4-FFF2-40B4-BE49-F238E27FC236}">
                <a16:creationId xmlns:a16="http://schemas.microsoft.com/office/drawing/2014/main" id="{745FAA0F-C73D-78D1-9537-70A16BF960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02" r="6214" b="-1"/>
          <a:stretch/>
        </p:blipFill>
        <p:spPr>
          <a:xfrm>
            <a:off x="5921781" y="903730"/>
            <a:ext cx="5032274" cy="4472307"/>
          </a:xfrm>
          <a:prstGeom prst="rect">
            <a:avLst/>
          </a:prstGeom>
        </p:spPr>
      </p:pic>
    </p:spTree>
    <p:extLst>
      <p:ext uri="{BB962C8B-B14F-4D97-AF65-F5344CB8AC3E}">
        <p14:creationId xmlns:p14="http://schemas.microsoft.com/office/powerpoint/2010/main" val="86347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microchip&#10;&#10;Description automatically generated with medium confidence">
            <a:extLst>
              <a:ext uri="{FF2B5EF4-FFF2-40B4-BE49-F238E27FC236}">
                <a16:creationId xmlns:a16="http://schemas.microsoft.com/office/drawing/2014/main" id="{A7EB4D7D-0499-04F9-E966-564E4D5C016B}"/>
              </a:ext>
            </a:extLst>
          </p:cNvPr>
          <p:cNvPicPr>
            <a:picLocks noChangeAspect="1"/>
          </p:cNvPicPr>
          <p:nvPr/>
        </p:nvPicPr>
        <p:blipFill rotWithShape="1">
          <a:blip r:embed="rId2">
            <a:extLst>
              <a:ext uri="{28A0092B-C50C-407E-A947-70E740481C1C}">
                <a14:useLocalDpi xmlns:a14="http://schemas.microsoft.com/office/drawing/2010/main" val="0"/>
              </a:ext>
            </a:extLst>
          </a:blip>
          <a:srcRect l="994"/>
          <a:stretch/>
        </p:blipFill>
        <p:spPr>
          <a:xfrm>
            <a:off x="849157" y="643467"/>
            <a:ext cx="4880284" cy="3280212"/>
          </a:xfrm>
          <a:prstGeom prst="rect">
            <a:avLst/>
          </a:prstGeom>
        </p:spPr>
      </p:pic>
      <p:pic>
        <p:nvPicPr>
          <p:cNvPr id="6" name="Picture 5" descr="A close-up of a computer chip&#10;&#10;Description automatically generated with medium confidence">
            <a:extLst>
              <a:ext uri="{FF2B5EF4-FFF2-40B4-BE49-F238E27FC236}">
                <a16:creationId xmlns:a16="http://schemas.microsoft.com/office/drawing/2014/main" id="{691CACAC-019D-52EB-574E-736B6739B751}"/>
              </a:ext>
            </a:extLst>
          </p:cNvPr>
          <p:cNvPicPr>
            <a:picLocks noChangeAspect="1"/>
          </p:cNvPicPr>
          <p:nvPr/>
        </p:nvPicPr>
        <p:blipFill rotWithShape="1">
          <a:blip r:embed="rId3">
            <a:extLst>
              <a:ext uri="{28A0092B-C50C-407E-A947-70E740481C1C}">
                <a14:useLocalDpi xmlns:a14="http://schemas.microsoft.com/office/drawing/2010/main" val="0"/>
              </a:ext>
            </a:extLst>
          </a:blip>
          <a:srcRect t="6522" b="11607"/>
          <a:stretch/>
        </p:blipFill>
        <p:spPr>
          <a:xfrm>
            <a:off x="6256866" y="1331481"/>
            <a:ext cx="5291665" cy="1904184"/>
          </a:xfrm>
          <a:prstGeom prst="rect">
            <a:avLst/>
          </a:prstGeom>
        </p:spPr>
      </p:pic>
      <p:sp>
        <p:nvSpPr>
          <p:cNvPr id="33" name="Rectangle 3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097E6-CFA8-B314-529B-EECEB71574DE}"/>
              </a:ext>
            </a:extLst>
          </p:cNvPr>
          <p:cNvSpPr>
            <a:spLocks noGrp="1"/>
          </p:cNvSpPr>
          <p:nvPr>
            <p:ph type="title"/>
          </p:nvPr>
        </p:nvSpPr>
        <p:spPr>
          <a:xfrm>
            <a:off x="969264" y="4535424"/>
            <a:ext cx="3685032" cy="1586162"/>
          </a:xfrm>
        </p:spPr>
        <p:txBody>
          <a:bodyPr anchor="t">
            <a:normAutofit/>
          </a:bodyPr>
          <a:lstStyle/>
          <a:p>
            <a:r>
              <a:rPr lang="en-US" sz="3400">
                <a:solidFill>
                  <a:schemeClr val="bg1"/>
                </a:solidFill>
              </a:rPr>
              <a:t>Components for a Node</a:t>
            </a:r>
          </a:p>
        </p:txBody>
      </p:sp>
      <p:sp>
        <p:nvSpPr>
          <p:cNvPr id="4" name="Text Placeholder 3">
            <a:extLst>
              <a:ext uri="{FF2B5EF4-FFF2-40B4-BE49-F238E27FC236}">
                <a16:creationId xmlns:a16="http://schemas.microsoft.com/office/drawing/2014/main" id="{A1C76F85-6D53-AAFE-497C-EDCBB0949BDB}"/>
              </a:ext>
            </a:extLst>
          </p:cNvPr>
          <p:cNvSpPr>
            <a:spLocks noGrp="1"/>
          </p:cNvSpPr>
          <p:nvPr>
            <p:ph idx="1"/>
          </p:nvPr>
        </p:nvSpPr>
        <p:spPr>
          <a:xfrm>
            <a:off x="5074920" y="4535423"/>
            <a:ext cx="4930626" cy="1586163"/>
          </a:xfrm>
        </p:spPr>
        <p:txBody>
          <a:bodyPr>
            <a:normAutofit/>
          </a:bodyPr>
          <a:lstStyle/>
          <a:p>
            <a:pPr marL="0" indent="0">
              <a:buNone/>
            </a:pPr>
            <a:r>
              <a:rPr lang="en-US" sz="1900">
                <a:solidFill>
                  <a:schemeClr val="bg1"/>
                </a:solidFill>
              </a:rPr>
              <a:t>Each node consists of:</a:t>
            </a:r>
          </a:p>
          <a:p>
            <a:pPr marL="285750" indent="-285750">
              <a:buFont typeface="Arial" panose="020B0604020202020204" pitchFamily="34" charset="0"/>
              <a:buChar char="•"/>
            </a:pPr>
            <a:r>
              <a:rPr lang="en-US" sz="1900">
                <a:solidFill>
                  <a:schemeClr val="bg1"/>
                </a:solidFill>
              </a:rPr>
              <a:t>W5500 (SPI-to-Ethernet module)</a:t>
            </a:r>
          </a:p>
          <a:p>
            <a:pPr marL="285750" indent="-285750">
              <a:buFont typeface="Arial" panose="020B0604020202020204" pitchFamily="34" charset="0"/>
              <a:buChar char="•"/>
            </a:pPr>
            <a:r>
              <a:rPr lang="en-US" sz="1900">
                <a:solidFill>
                  <a:schemeClr val="bg1"/>
                </a:solidFill>
              </a:rPr>
              <a:t>STM32</a:t>
            </a:r>
          </a:p>
          <a:p>
            <a:pPr marL="285750" indent="-285750">
              <a:buFont typeface="Arial" panose="020B0604020202020204" pitchFamily="34" charset="0"/>
              <a:buChar char="•"/>
            </a:pPr>
            <a:r>
              <a:rPr lang="en-US" sz="1900">
                <a:solidFill>
                  <a:schemeClr val="bg1"/>
                </a:solidFill>
              </a:rPr>
              <a:t>Specific sensors to be interfaced with STM32</a:t>
            </a:r>
          </a:p>
        </p:txBody>
      </p:sp>
      <p:grpSp>
        <p:nvGrpSpPr>
          <p:cNvPr id="35" name="Group 3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3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265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60BA-680A-50E7-55E2-698A03475E3B}"/>
              </a:ext>
            </a:extLst>
          </p:cNvPr>
          <p:cNvSpPr txBox="1">
            <a:spLocks/>
          </p:cNvSpPr>
          <p:nvPr/>
        </p:nvSpPr>
        <p:spPr>
          <a:xfrm>
            <a:off x="839788" y="1022796"/>
            <a:ext cx="4066509" cy="867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Node</a:t>
            </a:r>
            <a:r>
              <a:rPr lang="en-US" sz="4000" dirty="0"/>
              <a:t> </a:t>
            </a:r>
            <a:r>
              <a:rPr lang="en-US" sz="4000" dirty="0">
                <a:solidFill>
                  <a:schemeClr val="bg1"/>
                </a:solidFill>
              </a:rPr>
              <a:t>connection</a:t>
            </a:r>
          </a:p>
        </p:txBody>
      </p:sp>
      <p:sp>
        <p:nvSpPr>
          <p:cNvPr id="3" name="Text Placeholder 3">
            <a:extLst>
              <a:ext uri="{FF2B5EF4-FFF2-40B4-BE49-F238E27FC236}">
                <a16:creationId xmlns:a16="http://schemas.microsoft.com/office/drawing/2014/main" id="{08C940F5-653D-C81A-7311-9F0BDC11675F}"/>
              </a:ext>
            </a:extLst>
          </p:cNvPr>
          <p:cNvSpPr txBox="1">
            <a:spLocks/>
          </p:cNvSpPr>
          <p:nvPr/>
        </p:nvSpPr>
        <p:spPr>
          <a:xfrm>
            <a:off x="839788" y="2057400"/>
            <a:ext cx="480719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000" dirty="0">
                <a:solidFill>
                  <a:schemeClr val="bg1"/>
                </a:solidFill>
              </a:rPr>
              <a:t>The STM32 communicates with W5500 via SPI</a:t>
            </a:r>
          </a:p>
          <a:p>
            <a:pPr marL="285750" indent="-285750"/>
            <a:r>
              <a:rPr lang="en-US" sz="2000" dirty="0">
                <a:solidFill>
                  <a:schemeClr val="bg1"/>
                </a:solidFill>
              </a:rPr>
              <a:t>The STM32 is the master where it sends commands or instructions in order to control W5500.</a:t>
            </a:r>
          </a:p>
          <a:p>
            <a:pPr marL="285750" indent="-285750"/>
            <a:r>
              <a:rPr lang="en-US" sz="2000" dirty="0">
                <a:solidFill>
                  <a:schemeClr val="bg1"/>
                </a:solidFill>
              </a:rPr>
              <a:t>The W5500 is the slave where it listens to the commands or instruction sent by the STM32 and executes the ordered commands.</a:t>
            </a:r>
          </a:p>
          <a:p>
            <a:pPr marL="285750" indent="-285750"/>
            <a:r>
              <a:rPr lang="en-US" sz="2000" dirty="0">
                <a:solidFill>
                  <a:schemeClr val="bg1"/>
                </a:solidFill>
              </a:rPr>
              <a:t>We are utilizing the variable length data mode</a:t>
            </a:r>
          </a:p>
        </p:txBody>
      </p:sp>
      <p:pic>
        <p:nvPicPr>
          <p:cNvPr id="4" name="Picture 3">
            <a:extLst>
              <a:ext uri="{FF2B5EF4-FFF2-40B4-BE49-F238E27FC236}">
                <a16:creationId xmlns:a16="http://schemas.microsoft.com/office/drawing/2014/main" id="{21F2DC1C-2D6A-14CD-DF18-6161A687CC46}"/>
              </a:ext>
            </a:extLst>
          </p:cNvPr>
          <p:cNvPicPr>
            <a:picLocks noChangeAspect="1"/>
          </p:cNvPicPr>
          <p:nvPr/>
        </p:nvPicPr>
        <p:blipFill>
          <a:blip r:embed="rId3"/>
          <a:stretch>
            <a:fillRect/>
          </a:stretch>
        </p:blipFill>
        <p:spPr>
          <a:xfrm>
            <a:off x="6190226" y="4301465"/>
            <a:ext cx="4280463" cy="1261929"/>
          </a:xfrm>
          <a:prstGeom prst="rect">
            <a:avLst/>
          </a:prstGeom>
        </p:spPr>
      </p:pic>
      <p:pic>
        <p:nvPicPr>
          <p:cNvPr id="5" name="Picture 4">
            <a:extLst>
              <a:ext uri="{FF2B5EF4-FFF2-40B4-BE49-F238E27FC236}">
                <a16:creationId xmlns:a16="http://schemas.microsoft.com/office/drawing/2014/main" id="{997E7DBC-11B5-2D2E-76D2-6760DE4C46A0}"/>
              </a:ext>
            </a:extLst>
          </p:cNvPr>
          <p:cNvPicPr>
            <a:picLocks noChangeAspect="1"/>
          </p:cNvPicPr>
          <p:nvPr/>
        </p:nvPicPr>
        <p:blipFill>
          <a:blip r:embed="rId4"/>
          <a:stretch>
            <a:fillRect/>
          </a:stretch>
        </p:blipFill>
        <p:spPr>
          <a:xfrm>
            <a:off x="6545022" y="1022796"/>
            <a:ext cx="3448531" cy="3067478"/>
          </a:xfrm>
          <a:prstGeom prst="rect">
            <a:avLst/>
          </a:prstGeom>
        </p:spPr>
      </p:pic>
    </p:spTree>
    <p:extLst>
      <p:ext uri="{BB962C8B-B14F-4D97-AF65-F5344CB8AC3E}">
        <p14:creationId xmlns:p14="http://schemas.microsoft.com/office/powerpoint/2010/main" val="2971846233"/>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FBCFD0D-A5CB-2628-57EF-F8BE3CE00776}"/>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Layers of W5500</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892D396-2B18-8EEF-CC1C-DC7DE99C98E6}"/>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1400">
                <a:solidFill>
                  <a:schemeClr val="bg1"/>
                </a:solidFill>
              </a:rPr>
              <a:t>The W5500 consists of there four layers:</a:t>
            </a:r>
          </a:p>
          <a:p>
            <a:pPr marL="285750" indent="-228600">
              <a:buFont typeface="Arial" panose="020B0604020202020204" pitchFamily="34" charset="0"/>
              <a:buChar char="•"/>
            </a:pPr>
            <a:r>
              <a:rPr lang="en-US" sz="1400">
                <a:solidFill>
                  <a:schemeClr val="bg1"/>
                </a:solidFill>
              </a:rPr>
              <a:t>First layer is the SPI interface layer where the STM32 is interfaced with W5500 using SPI to be able to send commands through SPI</a:t>
            </a:r>
          </a:p>
          <a:p>
            <a:pPr marL="285750" indent="-228600">
              <a:buFont typeface="Arial" panose="020B0604020202020204" pitchFamily="34" charset="0"/>
              <a:buChar char="•"/>
            </a:pPr>
            <a:r>
              <a:rPr lang="en-US" sz="1400">
                <a:solidFill>
                  <a:schemeClr val="bg1"/>
                </a:solidFill>
              </a:rPr>
              <a:t>Second layer is the register manager where it takes the information sent by the STM32 and place it in the appropriate register location for configuring the W5500.</a:t>
            </a:r>
          </a:p>
          <a:p>
            <a:pPr marL="285750" indent="-228600">
              <a:buFont typeface="Arial" panose="020B0604020202020204" pitchFamily="34" charset="0"/>
              <a:buChar char="•"/>
            </a:pPr>
            <a:r>
              <a:rPr lang="en-US" sz="1400">
                <a:solidFill>
                  <a:schemeClr val="bg1"/>
                </a:solidFill>
              </a:rPr>
              <a:t>Third layer is the memory manager where it takes the information sent by the STM32 and place it in the appropriate memory location for configuring the W5500.</a:t>
            </a:r>
          </a:p>
          <a:p>
            <a:pPr marL="285750" indent="-228600">
              <a:buFont typeface="Arial" panose="020B0604020202020204" pitchFamily="34" charset="0"/>
              <a:buChar char="•"/>
            </a:pPr>
            <a:r>
              <a:rPr lang="en-US" sz="1400">
                <a:solidFill>
                  <a:schemeClr val="bg1"/>
                </a:solidFill>
              </a:rPr>
              <a:t>Four layer is TCP/IP layer, the W5500 has TCP/IP stack already implemented, so no need to reimplement TCP/IP stack.</a:t>
            </a:r>
          </a:p>
        </p:txBody>
      </p:sp>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F0054184-7C54-79FA-3CB3-2291693983A6}"/>
              </a:ext>
            </a:extLst>
          </p:cNvPr>
          <p:cNvPicPr>
            <a:picLocks noGrp="1" noChangeAspect="1"/>
          </p:cNvPicPr>
          <p:nvPr>
            <p:ph idx="1"/>
          </p:nvPr>
        </p:nvPicPr>
        <p:blipFill rotWithShape="1">
          <a:blip r:embed="rId2"/>
          <a:srcRect r="-3" b="3479"/>
          <a:stretch/>
        </p:blipFill>
        <p:spPr>
          <a:xfrm>
            <a:off x="6525453" y="10"/>
            <a:ext cx="5666547" cy="6857990"/>
          </a:xfrm>
          <a:prstGeom prst="rect">
            <a:avLst/>
          </a:prstGeom>
        </p:spPr>
      </p:pic>
    </p:spTree>
    <p:extLst>
      <p:ext uri="{BB962C8B-B14F-4D97-AF65-F5344CB8AC3E}">
        <p14:creationId xmlns:p14="http://schemas.microsoft.com/office/powerpoint/2010/main" val="395477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Problem Statement</a:t>
            </a:r>
          </a:p>
        </p:txBody>
      </p:sp>
      <p:sp>
        <p:nvSpPr>
          <p:cNvPr id="6" name="Text Placeholder 2">
            <a:extLst>
              <a:ext uri="{FF2B5EF4-FFF2-40B4-BE49-F238E27FC236}">
                <a16:creationId xmlns:a16="http://schemas.microsoft.com/office/drawing/2014/main" id="{458F9B4A-274D-E14A-CF79-D9912767C689}"/>
              </a:ext>
            </a:extLst>
          </p:cNvPr>
          <p:cNvSpPr txBox="1">
            <a:spLocks/>
          </p:cNvSpPr>
          <p:nvPr/>
        </p:nvSpPr>
        <p:spPr>
          <a:xfrm>
            <a:off x="6222526" y="1263854"/>
            <a:ext cx="4984135" cy="829014"/>
          </a:xfrm>
          <a:prstGeom prst="rect">
            <a:avLst/>
          </a:prstGeom>
        </p:spPr>
        <p:txBody>
          <a:bodyPr vert="horz" lIns="91440" tIns="45720" rIns="91440" bIns="45720" rtlCol="0" anchor="b">
            <a:normAutofit lnSpcReduction="1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A user wants to have easy access to his car features and constantly receive notifications from his vehicle to his mobile device.</a:t>
            </a:r>
            <a:endParaRPr lang="en-US" sz="1800" dirty="0">
              <a:solidFill>
                <a:prstClr val="white"/>
              </a:solidFill>
              <a:latin typeface="-apple-system"/>
            </a:endParaRPr>
          </a:p>
        </p:txBody>
      </p:sp>
      <p:sp>
        <p:nvSpPr>
          <p:cNvPr id="7" name="Text Placeholder 2">
            <a:extLst>
              <a:ext uri="{FF2B5EF4-FFF2-40B4-BE49-F238E27FC236}">
                <a16:creationId xmlns:a16="http://schemas.microsoft.com/office/drawing/2014/main" id="{9526C5EE-2483-5DB4-E083-7885D86F6B73}"/>
              </a:ext>
            </a:extLst>
          </p:cNvPr>
          <p:cNvSpPr txBox="1">
            <a:spLocks/>
          </p:cNvSpPr>
          <p:nvPr/>
        </p:nvSpPr>
        <p:spPr>
          <a:xfrm>
            <a:off x="1111865" y="1274885"/>
            <a:ext cx="4634406" cy="1814614"/>
          </a:xfrm>
          <a:prstGeom prst="rect">
            <a:avLst/>
          </a:prstGeom>
        </p:spPr>
        <p:txBody>
          <a:bodyPr vert="horz" lIns="91440" tIns="45720" rIns="91440" bIns="45720" rtlCol="0" anchor="b">
            <a:no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lang="en-GB" sz="1800" b="0" i="0" dirty="0">
                <a:solidFill>
                  <a:schemeClr val="bg1"/>
                </a:solidFill>
                <a:effectLst/>
                <a:latin typeface="-apple-system"/>
              </a:rPr>
              <a:t>A blind spot happens when your car's side mirrors cannot glimpse any sign or reflection of other vehicles nearby when you are backing up or changing lanes which could lead accidents.</a:t>
            </a:r>
          </a:p>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apple-system"/>
              </a:rPr>
              <a:t>Driver unawareness causes fatal crashes.</a:t>
            </a:r>
          </a:p>
        </p:txBody>
      </p:sp>
      <p:pic>
        <p:nvPicPr>
          <p:cNvPr id="3074" name="Picture 2" descr="How To Eliminate The Dreaded &quot;Blind Spot&quot;">
            <a:extLst>
              <a:ext uri="{FF2B5EF4-FFF2-40B4-BE49-F238E27FC236}">
                <a16:creationId xmlns:a16="http://schemas.microsoft.com/office/drawing/2014/main" id="{7BC07AEB-A113-2FEA-0432-CD45195F0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99"/>
          <a:stretch/>
        </p:blipFill>
        <p:spPr bwMode="auto">
          <a:xfrm>
            <a:off x="1197115" y="3204692"/>
            <a:ext cx="4218820" cy="199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D8BCB8A-0956-6A10-4B32-D6CEE5466330}"/>
              </a:ext>
            </a:extLst>
          </p:cNvPr>
          <p:cNvPicPr>
            <a:picLocks noChangeAspect="1"/>
          </p:cNvPicPr>
          <p:nvPr/>
        </p:nvPicPr>
        <p:blipFill rotWithShape="1">
          <a:blip r:embed="rId4"/>
          <a:srcRect t="4704" b="4274"/>
          <a:stretch/>
        </p:blipFill>
        <p:spPr>
          <a:xfrm>
            <a:off x="6759974" y="3089606"/>
            <a:ext cx="3815862" cy="2107617"/>
          </a:xfrm>
          <a:prstGeom prst="rect">
            <a:avLst/>
          </a:prstGeom>
        </p:spPr>
      </p:pic>
    </p:spTree>
    <p:extLst>
      <p:ext uri="{BB962C8B-B14F-4D97-AF65-F5344CB8AC3E}">
        <p14:creationId xmlns:p14="http://schemas.microsoft.com/office/powerpoint/2010/main" val="19364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B3A2F5-6C7F-668F-5B57-3570B2EF04E8}"/>
              </a:ext>
            </a:extLst>
          </p:cNvPr>
          <p:cNvSpPr>
            <a:spLocks noGrp="1"/>
          </p:cNvSpPr>
          <p:nvPr>
            <p:ph type="title"/>
          </p:nvPr>
        </p:nvSpPr>
        <p:spPr>
          <a:xfrm>
            <a:off x="767289" y="1296537"/>
            <a:ext cx="4220967" cy="1907840"/>
          </a:xfrm>
        </p:spPr>
        <p:txBody>
          <a:bodyPr vert="horz" lIns="91440" tIns="45720" rIns="91440" bIns="45720" rtlCol="0" anchor="b">
            <a:normAutofit/>
          </a:bodyPr>
          <a:lstStyle/>
          <a:p>
            <a:r>
              <a:rPr lang="en-US" sz="4800">
                <a:solidFill>
                  <a:schemeClr val="bg1"/>
                </a:solidFill>
              </a:rPr>
              <a:t>W5500 SPI frame format</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Table&#10;&#10;Description automatically generated">
            <a:extLst>
              <a:ext uri="{FF2B5EF4-FFF2-40B4-BE49-F238E27FC236}">
                <a16:creationId xmlns:a16="http://schemas.microsoft.com/office/drawing/2014/main" id="{17628894-F1CF-B0F5-BDB9-EF85AFBFB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701" y="891906"/>
            <a:ext cx="1146530" cy="2376229"/>
          </a:xfrm>
          <a:prstGeom prst="rect">
            <a:avLst/>
          </a:prstGeom>
        </p:spPr>
      </p:pic>
      <p:sp>
        <p:nvSpPr>
          <p:cNvPr id="4" name="Text Placeholder 3">
            <a:extLst>
              <a:ext uri="{FF2B5EF4-FFF2-40B4-BE49-F238E27FC236}">
                <a16:creationId xmlns:a16="http://schemas.microsoft.com/office/drawing/2014/main" id="{6736CDE8-0B80-BDA8-3E99-AFD39A9B0487}"/>
              </a:ext>
            </a:extLst>
          </p:cNvPr>
          <p:cNvSpPr>
            <a:spLocks noGrp="1"/>
          </p:cNvSpPr>
          <p:nvPr>
            <p:ph type="body" sz="half" idx="2"/>
          </p:nvPr>
        </p:nvSpPr>
        <p:spPr>
          <a:xfrm>
            <a:off x="767290" y="3428999"/>
            <a:ext cx="4075054" cy="2741213"/>
          </a:xfrm>
        </p:spPr>
        <p:txBody>
          <a:bodyPr vert="horz" lIns="91440" tIns="45720" rIns="91440" bIns="45720" rtlCol="0" anchor="t">
            <a:normAutofit/>
          </a:bodyPr>
          <a:lstStyle/>
          <a:p>
            <a:pPr marL="285750" indent="-228600">
              <a:buFont typeface="Arial" panose="020B0604020202020204" pitchFamily="34" charset="0"/>
              <a:buChar char="•"/>
            </a:pPr>
            <a:r>
              <a:rPr lang="en-US" sz="1300">
                <a:solidFill>
                  <a:schemeClr val="bg1"/>
                </a:solidFill>
              </a:rPr>
              <a:t>W5500 consists of a common register and eight different socket registers.</a:t>
            </a:r>
          </a:p>
          <a:p>
            <a:pPr marL="285750" indent="-228600">
              <a:buFont typeface="Arial" panose="020B0604020202020204" pitchFamily="34" charset="0"/>
              <a:buChar char="•"/>
            </a:pPr>
            <a:r>
              <a:rPr lang="en-US" sz="1300">
                <a:solidFill>
                  <a:schemeClr val="bg1"/>
                </a:solidFill>
              </a:rPr>
              <a:t>W5500 SPI Frame consists of 16bits Offset Address in Address Phase, 8bits Control Phase and N bytes Data Phase</a:t>
            </a:r>
          </a:p>
          <a:p>
            <a:pPr marL="285750" indent="-228600">
              <a:buFont typeface="Arial" panose="020B0604020202020204" pitchFamily="34" charset="0"/>
              <a:buChar char="•"/>
            </a:pPr>
            <a:r>
              <a:rPr lang="en-US" sz="1300">
                <a:solidFill>
                  <a:schemeClr val="bg1"/>
                </a:solidFill>
              </a:rPr>
              <a:t>This Address Phase specifies the 16 bits Offset Address for the W5500 Registers and TX/RX Buffer Blocks. The 16-bit Offset Address value is transferred from MSB to LSB sequentially</a:t>
            </a:r>
          </a:p>
          <a:p>
            <a:pPr marL="285750" indent="-228600">
              <a:buFont typeface="Arial" panose="020B0604020202020204" pitchFamily="34" charset="0"/>
              <a:buChar char="•"/>
            </a:pPr>
            <a:r>
              <a:rPr lang="en-US" sz="1300">
                <a:solidFill>
                  <a:schemeClr val="bg1"/>
                </a:solidFill>
              </a:rPr>
              <a:t>Block Select bits select the block to which the Offset Address belongs</a:t>
            </a:r>
          </a:p>
          <a:p>
            <a:pPr indent="-228600">
              <a:buFont typeface="Arial" panose="020B0604020202020204" pitchFamily="34" charset="0"/>
              <a:buChar char="•"/>
            </a:pPr>
            <a:r>
              <a:rPr lang="en-US" sz="1300">
                <a:solidFill>
                  <a:schemeClr val="bg1"/>
                </a:solidFill>
              </a:rPr>
              <a:t> </a:t>
            </a:r>
          </a:p>
        </p:txBody>
      </p:sp>
      <p:pic>
        <p:nvPicPr>
          <p:cNvPr id="6" name="Content Placeholder 5">
            <a:extLst>
              <a:ext uri="{FF2B5EF4-FFF2-40B4-BE49-F238E27FC236}">
                <a16:creationId xmlns:a16="http://schemas.microsoft.com/office/drawing/2014/main" id="{67F4AEFC-01F4-C888-324C-5943D6CE4BE0}"/>
              </a:ext>
            </a:extLst>
          </p:cNvPr>
          <p:cNvPicPr>
            <a:picLocks noGrp="1" noChangeAspect="1"/>
          </p:cNvPicPr>
          <p:nvPr>
            <p:ph idx="1"/>
          </p:nvPr>
        </p:nvPicPr>
        <p:blipFill>
          <a:blip r:embed="rId3"/>
          <a:stretch>
            <a:fillRect/>
          </a:stretch>
        </p:blipFill>
        <p:spPr>
          <a:xfrm>
            <a:off x="6585046" y="4126822"/>
            <a:ext cx="4837061" cy="1221357"/>
          </a:xfrm>
          <a:prstGeom prst="rect">
            <a:avLst/>
          </a:prstGeom>
        </p:spPr>
      </p:pic>
    </p:spTree>
    <p:extLst>
      <p:ext uri="{BB962C8B-B14F-4D97-AF65-F5344CB8AC3E}">
        <p14:creationId xmlns:p14="http://schemas.microsoft.com/office/powerpoint/2010/main" val="10741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C536490-1EF0-9CFB-D3A4-F5248EB51506}"/>
              </a:ext>
            </a:extLst>
          </p:cNvPr>
          <p:cNvSpPr txBox="1">
            <a:spLocks/>
          </p:cNvSpPr>
          <p:nvPr/>
        </p:nvSpPr>
        <p:spPr>
          <a:xfrm>
            <a:off x="755914" y="1257300"/>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rPr>
              <a:t>Common register</a:t>
            </a:r>
          </a:p>
        </p:txBody>
      </p:sp>
      <p:sp>
        <p:nvSpPr>
          <p:cNvPr id="7" name="Text Placeholder 6">
            <a:extLst>
              <a:ext uri="{FF2B5EF4-FFF2-40B4-BE49-F238E27FC236}">
                <a16:creationId xmlns:a16="http://schemas.microsoft.com/office/drawing/2014/main" id="{89121A46-496A-C4C1-2B11-5DA94B317219}"/>
              </a:ext>
            </a:extLst>
          </p:cNvPr>
          <p:cNvSpPr txBox="1">
            <a:spLocks/>
          </p:cNvSpPr>
          <p:nvPr/>
        </p:nvSpPr>
        <p:spPr>
          <a:xfrm>
            <a:off x="839788" y="2057400"/>
            <a:ext cx="4558122"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Common Register Block configures the general information of W5500 such as IP and MAC address</a:t>
            </a:r>
          </a:p>
        </p:txBody>
      </p:sp>
      <p:pic>
        <p:nvPicPr>
          <p:cNvPr id="8" name="Picture 7">
            <a:extLst>
              <a:ext uri="{FF2B5EF4-FFF2-40B4-BE49-F238E27FC236}">
                <a16:creationId xmlns:a16="http://schemas.microsoft.com/office/drawing/2014/main" id="{04526E49-D000-BB80-596F-2A20E4FEB684}"/>
              </a:ext>
            </a:extLst>
          </p:cNvPr>
          <p:cNvPicPr>
            <a:picLocks noChangeAspect="1"/>
          </p:cNvPicPr>
          <p:nvPr/>
        </p:nvPicPr>
        <p:blipFill>
          <a:blip r:embed="rId3"/>
          <a:stretch>
            <a:fillRect/>
          </a:stretch>
        </p:blipFill>
        <p:spPr>
          <a:xfrm>
            <a:off x="5481784" y="294630"/>
            <a:ext cx="5575008" cy="6259214"/>
          </a:xfrm>
          <a:prstGeom prst="rect">
            <a:avLst/>
          </a:prstGeom>
        </p:spPr>
      </p:pic>
    </p:spTree>
    <p:extLst>
      <p:ext uri="{BB962C8B-B14F-4D97-AF65-F5344CB8AC3E}">
        <p14:creationId xmlns:p14="http://schemas.microsoft.com/office/powerpoint/2010/main" val="1670311198"/>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2664-5403-8141-ABAB-9517F49D2F18}"/>
              </a:ext>
            </a:extLst>
          </p:cNvPr>
          <p:cNvSpPr>
            <a:spLocks noGrp="1"/>
          </p:cNvSpPr>
          <p:nvPr>
            <p:ph type="title"/>
          </p:nvPr>
        </p:nvSpPr>
        <p:spPr>
          <a:xfrm>
            <a:off x="648930" y="629266"/>
            <a:ext cx="5121644" cy="1676603"/>
          </a:xfrm>
        </p:spPr>
        <p:txBody>
          <a:bodyPr vert="horz" lIns="91440" tIns="45720" rIns="91440" bIns="45720" rtlCol="0" anchor="ctr">
            <a:normAutofit/>
          </a:bodyPr>
          <a:lstStyle/>
          <a:p>
            <a:r>
              <a:rPr lang="en-US" sz="4400"/>
              <a:t>Socket register</a:t>
            </a:r>
          </a:p>
        </p:txBody>
      </p:sp>
      <p:sp>
        <p:nvSpPr>
          <p:cNvPr id="4" name="Text Placeholder 3">
            <a:extLst>
              <a:ext uri="{FF2B5EF4-FFF2-40B4-BE49-F238E27FC236}">
                <a16:creationId xmlns:a16="http://schemas.microsoft.com/office/drawing/2014/main" id="{B1E07535-051D-9B51-1ACF-BB22258477E2}"/>
              </a:ext>
            </a:extLst>
          </p:cNvPr>
          <p:cNvSpPr>
            <a:spLocks noGrp="1"/>
          </p:cNvSpPr>
          <p:nvPr>
            <p:ph type="body" sz="half" idx="2"/>
          </p:nvPr>
        </p:nvSpPr>
        <p:spPr>
          <a:xfrm>
            <a:off x="648931" y="2438400"/>
            <a:ext cx="5121642" cy="3785419"/>
          </a:xfrm>
        </p:spPr>
        <p:txBody>
          <a:bodyPr vert="horz" lIns="91440" tIns="45720" rIns="91440" bIns="45720" rtlCol="0">
            <a:normAutofit/>
          </a:bodyPr>
          <a:lstStyle/>
          <a:p>
            <a:pPr indent="-228600">
              <a:buFont typeface="Arial" panose="020B0604020202020204" pitchFamily="34" charset="0"/>
              <a:buChar char="•"/>
            </a:pPr>
            <a:r>
              <a:rPr lang="en-US" sz="2000"/>
              <a:t>W5500 supports 8 Sockets for communication channel.</a:t>
            </a:r>
          </a:p>
          <a:p>
            <a:pPr indent="-228600">
              <a:buFont typeface="Arial" panose="020B0604020202020204" pitchFamily="34" charset="0"/>
              <a:buChar char="•"/>
            </a:pPr>
            <a:r>
              <a:rPr lang="en-US" sz="2000"/>
              <a:t>Each Socket is controlled by Socket n Register Block(when 0≤n≤7)</a:t>
            </a:r>
          </a:p>
          <a:p>
            <a:pPr indent="-228600">
              <a:buFont typeface="Arial" panose="020B0604020202020204" pitchFamily="34" charset="0"/>
              <a:buChar char="•"/>
            </a:pPr>
            <a:endParaRPr lang="en-US" sz="2000"/>
          </a:p>
          <a:p>
            <a:pPr indent="-228600">
              <a:buFont typeface="Arial" panose="020B0604020202020204" pitchFamily="34" charset="0"/>
              <a:buChar char="•"/>
            </a:pPr>
            <a:endParaRPr lang="en-US" sz="2000"/>
          </a:p>
        </p:txBody>
      </p:sp>
      <p:sp>
        <p:nvSpPr>
          <p:cNvPr id="11" name="Rectangle 10">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E6E4ED2-AECF-357C-2BD9-20229B1A6F0E}"/>
              </a:ext>
            </a:extLst>
          </p:cNvPr>
          <p:cNvPicPr>
            <a:picLocks noGrp="1" noChangeAspect="1"/>
          </p:cNvPicPr>
          <p:nvPr>
            <p:ph idx="1"/>
          </p:nvPr>
        </p:nvPicPr>
        <p:blipFill rotWithShape="1">
          <a:blip r:embed="rId2"/>
          <a:srcRect t="914" r="-2" b="13646"/>
          <a:stretch/>
        </p:blipFill>
        <p:spPr>
          <a:xfrm>
            <a:off x="6721233" y="640082"/>
            <a:ext cx="4831104" cy="5577837"/>
          </a:xfrm>
          <a:prstGeom prst="rect">
            <a:avLst/>
          </a:prstGeom>
          <a:effectLst/>
        </p:spPr>
      </p:pic>
    </p:spTree>
    <p:extLst>
      <p:ext uri="{BB962C8B-B14F-4D97-AF65-F5344CB8AC3E}">
        <p14:creationId xmlns:p14="http://schemas.microsoft.com/office/powerpoint/2010/main" val="102996118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9A47-22C4-F809-C0D6-FB88A1105289}"/>
              </a:ext>
            </a:extLst>
          </p:cNvPr>
          <p:cNvSpPr>
            <a:spLocks noGrp="1"/>
          </p:cNvSpPr>
          <p:nvPr>
            <p:ph type="title"/>
          </p:nvPr>
        </p:nvSpPr>
        <p:spPr>
          <a:xfrm>
            <a:off x="648930" y="629266"/>
            <a:ext cx="5121644" cy="1676603"/>
          </a:xfrm>
        </p:spPr>
        <p:txBody>
          <a:bodyPr>
            <a:normAutofit/>
          </a:bodyPr>
          <a:lstStyle/>
          <a:p>
            <a:r>
              <a:rPr lang="en-US" dirty="0"/>
              <a:t>Configuring W5500</a:t>
            </a:r>
          </a:p>
        </p:txBody>
      </p:sp>
      <p:sp>
        <p:nvSpPr>
          <p:cNvPr id="4" name="Text Placeholder 3">
            <a:extLst>
              <a:ext uri="{FF2B5EF4-FFF2-40B4-BE49-F238E27FC236}">
                <a16:creationId xmlns:a16="http://schemas.microsoft.com/office/drawing/2014/main" id="{1907D5D2-F821-D368-9329-36347D56C9A7}"/>
              </a:ext>
            </a:extLst>
          </p:cNvPr>
          <p:cNvSpPr>
            <a:spLocks noGrp="1"/>
          </p:cNvSpPr>
          <p:nvPr>
            <p:ph idx="1"/>
          </p:nvPr>
        </p:nvSpPr>
        <p:spPr>
          <a:xfrm>
            <a:off x="648931" y="2438400"/>
            <a:ext cx="5121642" cy="3785419"/>
          </a:xfrm>
        </p:spPr>
        <p:txBody>
          <a:bodyPr>
            <a:normAutofit/>
          </a:bodyPr>
          <a:lstStyle/>
          <a:p>
            <a:r>
              <a:rPr lang="en-US" sz="2000"/>
              <a:t>We have implemented API’s or functions for our team to make it easier to configure the W5500</a:t>
            </a:r>
          </a:p>
          <a:p>
            <a:endParaRPr lang="en-US" sz="2000"/>
          </a:p>
          <a:p>
            <a:endParaRPr lang="en-US" sz="2000"/>
          </a:p>
        </p:txBody>
      </p:sp>
      <p:sp>
        <p:nvSpPr>
          <p:cNvPr id="15" name="Rectangle 14">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CA8D00-A098-693E-F9D9-E7B795BA422A}"/>
              </a:ext>
            </a:extLst>
          </p:cNvPr>
          <p:cNvPicPr>
            <a:picLocks noChangeAspect="1"/>
          </p:cNvPicPr>
          <p:nvPr/>
        </p:nvPicPr>
        <p:blipFill rotWithShape="1">
          <a:blip r:embed="rId2"/>
          <a:srcRect r="53229" b="-1"/>
          <a:stretch/>
        </p:blipFill>
        <p:spPr>
          <a:xfrm>
            <a:off x="6721233" y="640082"/>
            <a:ext cx="4831104" cy="5577837"/>
          </a:xfrm>
          <a:prstGeom prst="rect">
            <a:avLst/>
          </a:prstGeom>
          <a:effectLst/>
        </p:spPr>
      </p:pic>
    </p:spTree>
    <p:extLst>
      <p:ext uri="{BB962C8B-B14F-4D97-AF65-F5344CB8AC3E}">
        <p14:creationId xmlns:p14="http://schemas.microsoft.com/office/powerpoint/2010/main" val="50424348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85A5063-3B48-8125-8675-9F2A5D016F2A}"/>
              </a:ext>
            </a:extLst>
          </p:cNvPr>
          <p:cNvSpPr>
            <a:spLocks noGrp="1"/>
          </p:cNvSpPr>
          <p:nvPr>
            <p:ph type="title"/>
          </p:nvPr>
        </p:nvSpPr>
        <p:spPr>
          <a:xfrm>
            <a:off x="1020467" y="1397120"/>
            <a:ext cx="4707671" cy="1225650"/>
          </a:xfrm>
        </p:spPr>
        <p:txBody>
          <a:bodyPr anchor="b">
            <a:normAutofit/>
          </a:bodyPr>
          <a:lstStyle/>
          <a:p>
            <a:r>
              <a:rPr lang="en-US" sz="3800">
                <a:solidFill>
                  <a:schemeClr val="bg1"/>
                </a:solidFill>
              </a:rPr>
              <a:t>Why UDP?</a:t>
            </a:r>
          </a:p>
        </p:txBody>
      </p:sp>
      <p:sp>
        <p:nvSpPr>
          <p:cNvPr id="3" name="Content Placeholder 2">
            <a:extLst>
              <a:ext uri="{FF2B5EF4-FFF2-40B4-BE49-F238E27FC236}">
                <a16:creationId xmlns:a16="http://schemas.microsoft.com/office/drawing/2014/main" id="{461C97F1-18C2-670C-C2E3-7F6E6134A2FA}"/>
              </a:ext>
            </a:extLst>
          </p:cNvPr>
          <p:cNvSpPr>
            <a:spLocks noGrp="1"/>
          </p:cNvSpPr>
          <p:nvPr>
            <p:ph idx="1"/>
          </p:nvPr>
        </p:nvSpPr>
        <p:spPr>
          <a:xfrm>
            <a:off x="1020467" y="2891752"/>
            <a:ext cx="4707671" cy="2334517"/>
          </a:xfrm>
        </p:spPr>
        <p:txBody>
          <a:bodyPr>
            <a:normAutofit/>
          </a:bodyPr>
          <a:lstStyle/>
          <a:p>
            <a:pPr marL="0" indent="0">
              <a:buNone/>
            </a:pPr>
            <a:r>
              <a:rPr lang="en-US" sz="1700">
                <a:solidFill>
                  <a:schemeClr val="bg1"/>
                </a:solidFill>
              </a:rPr>
              <a:t>UDP is chosen rather than TCP. It allows data transmission to begin faster without delays or extended latency time. There is also no need to put the packets in sequence or send and receive acknowledgments, saving time. In addition to latency, UDP is also more efficient in terms of bandwidth. These are the features that are required since we are using real-time data.</a:t>
            </a:r>
          </a:p>
        </p:txBody>
      </p:sp>
      <p:pic>
        <p:nvPicPr>
          <p:cNvPr id="5" name="Picture 4" descr="A picture containing text, antenna&#10;&#10;Description automatically generated">
            <a:extLst>
              <a:ext uri="{FF2B5EF4-FFF2-40B4-BE49-F238E27FC236}">
                <a16:creationId xmlns:a16="http://schemas.microsoft.com/office/drawing/2014/main" id="{6B22A7D2-5D03-2982-6433-4CD092106363}"/>
              </a:ext>
            </a:extLst>
          </p:cNvPr>
          <p:cNvPicPr>
            <a:picLocks noChangeAspect="1"/>
          </p:cNvPicPr>
          <p:nvPr/>
        </p:nvPicPr>
        <p:blipFill rotWithShape="1">
          <a:blip r:embed="rId2">
            <a:extLst>
              <a:ext uri="{28A0092B-C50C-407E-A947-70E740481C1C}">
                <a14:useLocalDpi xmlns:a14="http://schemas.microsoft.com/office/drawing/2010/main" val="0"/>
              </a:ext>
            </a:extLst>
          </a:blip>
          <a:srcRect l="19684" r="23507"/>
          <a:stretch/>
        </p:blipFill>
        <p:spPr>
          <a:xfrm>
            <a:off x="6735467" y="1167078"/>
            <a:ext cx="5037433" cy="4447644"/>
          </a:xfrm>
          <a:prstGeom prst="rect">
            <a:avLst/>
          </a:prstGeom>
        </p:spPr>
      </p:pic>
      <p:sp>
        <p:nvSpPr>
          <p:cNvPr id="25"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65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4" name="Group 13">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8" name="Freeform: Shape 17">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6" name="Freeform: Shape 15">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2023-01-28 07-50-20">
            <a:hlinkClick r:id="" action="ppaction://media"/>
            <a:extLst>
              <a:ext uri="{FF2B5EF4-FFF2-40B4-BE49-F238E27FC236}">
                <a16:creationId xmlns:a16="http://schemas.microsoft.com/office/drawing/2014/main" id="{CB82B4DE-67B8-8CFD-5E5F-FEA10B6959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33941" y="187842"/>
            <a:ext cx="11524118" cy="6482316"/>
          </a:xfrm>
          <a:prstGeom prst="rect">
            <a:avLst/>
          </a:prstGeom>
        </p:spPr>
      </p:pic>
      <p:sp>
        <p:nvSpPr>
          <p:cNvPr id="2" name="Title 1">
            <a:extLst>
              <a:ext uri="{FF2B5EF4-FFF2-40B4-BE49-F238E27FC236}">
                <a16:creationId xmlns:a16="http://schemas.microsoft.com/office/drawing/2014/main" id="{DB7A9DD1-958B-93EF-5786-699C386446EE}"/>
              </a:ext>
            </a:extLst>
          </p:cNvPr>
          <p:cNvSpPr>
            <a:spLocks noGrp="1"/>
          </p:cNvSpPr>
          <p:nvPr>
            <p:ph type="title"/>
          </p:nvPr>
        </p:nvSpPr>
        <p:spPr>
          <a:xfrm>
            <a:off x="0" y="107953"/>
            <a:ext cx="7993626" cy="875273"/>
          </a:xfrm>
        </p:spPr>
        <p:txBody>
          <a:bodyPr vert="horz" lIns="91440" tIns="45720" rIns="91440" bIns="45720" rtlCol="0" anchor="b">
            <a:normAutofit fontScale="90000"/>
          </a:bodyPr>
          <a:lstStyle/>
          <a:p>
            <a:r>
              <a:rPr lang="en-US" sz="6700" kern="1200" dirty="0">
                <a:solidFill>
                  <a:schemeClr val="bg1"/>
                </a:solidFill>
                <a:highlight>
                  <a:srgbClr val="808080"/>
                </a:highlight>
                <a:latin typeface="+mj-lt"/>
                <a:ea typeface="+mj-ea"/>
                <a:cs typeface="+mj-cs"/>
              </a:rPr>
              <a:t>Video demonstration</a:t>
            </a:r>
          </a:p>
        </p:txBody>
      </p:sp>
    </p:spTree>
    <p:extLst>
      <p:ext uri="{BB962C8B-B14F-4D97-AF65-F5344CB8AC3E}">
        <p14:creationId xmlns:p14="http://schemas.microsoft.com/office/powerpoint/2010/main" val="384380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alphaModFix amt="40000"/>
          </a:blip>
          <a:srcRect t="27624" b="26726"/>
          <a:stretch/>
        </p:blipFill>
        <p:spPr>
          <a:xfrm>
            <a:off x="-170" y="10"/>
            <a:ext cx="8450317" cy="6857990"/>
          </a:xfrm>
          <a:prstGeom prst="rect">
            <a:avLst/>
          </a:prstGeom>
        </p:spPr>
      </p:pic>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fontAlgn="auto">
              <a:spcBef>
                <a:spcPct val="0"/>
              </a:spcBef>
              <a:spcAft>
                <a:spcPts val="600"/>
              </a:spcAft>
              <a:buClrTx/>
              <a:buSzTx/>
              <a:tabLst/>
              <a:defRPr/>
            </a:pPr>
            <a:r>
              <a:rPr kumimoji="0" lang="en-US" sz="4400" b="0" i="0" u="none" strike="noStrike" kern="1200" cap="none" spc="0" normalizeH="0" baseline="0" noProof="0">
                <a:ln>
                  <a:noFill/>
                </a:ln>
                <a:solidFill>
                  <a:srgbClr val="FFFFFF"/>
                </a:solidFill>
                <a:effectLst/>
                <a:uLnTx/>
                <a:uFillTx/>
                <a:latin typeface="+mj-lt"/>
                <a:ea typeface="+mj-ea"/>
                <a:cs typeface="+mj-cs"/>
              </a:rPr>
              <a:t>DSRC</a:t>
            </a:r>
          </a:p>
        </p:txBody>
      </p:sp>
      <p:pic>
        <p:nvPicPr>
          <p:cNvPr id="2" name="Picture 1" descr="A race car on a track&#10;&#10;Description automatically generated with low confidence">
            <a:extLst>
              <a:ext uri="{FF2B5EF4-FFF2-40B4-BE49-F238E27FC236}">
                <a16:creationId xmlns:a16="http://schemas.microsoft.com/office/drawing/2014/main" id="{C27589C1-1270-0902-708B-F94F914745C2}"/>
              </a:ext>
            </a:extLst>
          </p:cNvPr>
          <p:cNvPicPr>
            <a:picLocks noChangeAspect="1"/>
          </p:cNvPicPr>
          <p:nvPr/>
        </p:nvPicPr>
        <p:blipFill rotWithShape="1">
          <a:blip r:embed="rId3">
            <a:extLst>
              <a:ext uri="{28A0092B-C50C-407E-A947-70E740481C1C}">
                <a14:useLocalDpi xmlns:a14="http://schemas.microsoft.com/office/drawing/2010/main" val="0"/>
              </a:ext>
            </a:extLst>
          </a:blip>
          <a:srcRect l="26876" r="24217"/>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62542323"/>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69707"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356637"/>
            <a:ext cx="11064325"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Vehicle-to-vehicle (V2V) communication’s ability to wirelessly exchange information about the speed and position of surrounding vehicles shows great promise in helping to avoid crashes, ease traffic congestion, and improve the environment.</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The technology behind V2V communication allows vehicles to broadcast and receive omni-directional messages creating a 360-degree “awareness” of other vehicles in proximity using dedicated short-range communications (DSRC)</a:t>
            </a:r>
          </a:p>
        </p:txBody>
      </p:sp>
    </p:spTree>
    <p:extLst>
      <p:ext uri="{BB962C8B-B14F-4D97-AF65-F5344CB8AC3E}">
        <p14:creationId xmlns:p14="http://schemas.microsoft.com/office/powerpoint/2010/main" val="174764311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69707"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356637"/>
            <a:ext cx="11064325"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DSRC (dedicated short range communication) is the hardware capable of making this dream come true by providing a direct communication between each vehicle and its surrounding vehicles (V2V) in addition to the surrounding infrastructure(V2X)</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Vehicles equipped with this technology can use the messages from surrounding vehicles to determine potential crash threats as they develop. The technology can then employ visual and audible alerts—or a combination of both to warn drivers. This technique adds more awareness to the drivers to take informed actions to avoid crashes.</a:t>
            </a:r>
          </a:p>
        </p:txBody>
      </p:sp>
    </p:spTree>
    <p:extLst>
      <p:ext uri="{BB962C8B-B14F-4D97-AF65-F5344CB8AC3E}">
        <p14:creationId xmlns:p14="http://schemas.microsoft.com/office/powerpoint/2010/main" val="130059068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69707"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rPr>
              <a:t>DSRC</a:t>
            </a:r>
            <a:endParaRPr kumimoji="0" lang="en-US" sz="4000" b="0" i="0" u="none" strike="noStrike" kern="1200" cap="none" spc="0" normalizeH="0" baseline="0" noProof="0" dirty="0">
              <a:ln>
                <a:noFill/>
              </a:ln>
              <a:solidFill>
                <a:prstClr val="white"/>
              </a:solidFill>
              <a:effectLst/>
              <a:uLnTx/>
              <a:uFillTx/>
              <a:latin typeface="Calibri Light" panose="020F0302020204030204"/>
            </a:endParaRPr>
          </a:p>
        </p:txBody>
      </p:sp>
      <p:sp>
        <p:nvSpPr>
          <p:cNvPr id="8" name="TextBox 7">
            <a:extLst>
              <a:ext uri="{FF2B5EF4-FFF2-40B4-BE49-F238E27FC236}">
                <a16:creationId xmlns:a16="http://schemas.microsoft.com/office/drawing/2014/main" id="{C476E3BC-4FEA-42D5-C599-12B2A10F2BDB}"/>
              </a:ext>
            </a:extLst>
          </p:cNvPr>
          <p:cNvSpPr txBox="1"/>
          <p:nvPr/>
        </p:nvSpPr>
        <p:spPr>
          <a:xfrm>
            <a:off x="605582" y="1356637"/>
            <a:ext cx="6512974"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Our plan is to integrate V2V technology into our system and create a Software that uses V2V technology to provide the following BSM (Basic safety Messages) and Traveler information message (TIM):  features:</a:t>
            </a:r>
          </a:p>
          <a:p>
            <a:pPr marL="457200" indent="-457200">
              <a:buFont typeface="Arial" panose="020B0604020202020204" pitchFamily="34" charset="0"/>
              <a:buChar char="•"/>
            </a:pPr>
            <a:r>
              <a:rPr lang="en-US" sz="2800" dirty="0">
                <a:solidFill>
                  <a:schemeClr val="bg1"/>
                </a:solidFill>
              </a:rPr>
              <a:t>1.	Hazard Warning.</a:t>
            </a:r>
          </a:p>
          <a:p>
            <a:pPr marL="457200" indent="-457200">
              <a:buFont typeface="Arial" panose="020B0604020202020204" pitchFamily="34" charset="0"/>
              <a:buChar char="•"/>
            </a:pPr>
            <a:r>
              <a:rPr lang="en-US" sz="2800" dirty="0">
                <a:solidFill>
                  <a:schemeClr val="bg1"/>
                </a:solidFill>
              </a:rPr>
              <a:t>2.	Intersection assistance.</a:t>
            </a:r>
          </a:p>
          <a:p>
            <a:pPr marL="457200" indent="-457200">
              <a:buFont typeface="Arial" panose="020B0604020202020204" pitchFamily="34" charset="0"/>
              <a:buChar char="•"/>
            </a:pPr>
            <a:r>
              <a:rPr lang="en-US" sz="2800" dirty="0">
                <a:solidFill>
                  <a:schemeClr val="bg1"/>
                </a:solidFill>
              </a:rPr>
              <a:t>3.	City information.</a:t>
            </a:r>
          </a:p>
          <a:p>
            <a:pPr marL="457200" indent="-457200">
              <a:buFont typeface="Arial" panose="020B0604020202020204" pitchFamily="34" charset="0"/>
              <a:buChar char="•"/>
            </a:pPr>
            <a:endParaRPr lang="en-US" sz="2800"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09F8C2BF-5C77-E0A1-0FB6-FD69994ED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556" y="1456258"/>
            <a:ext cx="4971320" cy="3666349"/>
          </a:xfrm>
          <a:prstGeom prst="rect">
            <a:avLst/>
          </a:prstGeom>
        </p:spPr>
      </p:pic>
    </p:spTree>
    <p:extLst>
      <p:ext uri="{BB962C8B-B14F-4D97-AF65-F5344CB8AC3E}">
        <p14:creationId xmlns:p14="http://schemas.microsoft.com/office/powerpoint/2010/main" val="2328267232"/>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357938" y="3763507"/>
            <a:ext cx="4703619" cy="801701"/>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Literature Review</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99705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69707" cy="6463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Calibri Light" panose="020F0302020204030204"/>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356637"/>
            <a:ext cx="11064325"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Hazard warning uses V2V communication to determine potential crash threats as they develop. Then give alerts to the driver. These alerts allow drivers the ability to take action to avoid crashes.</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Intersection assistance uses the same technology to give information and warnings when passing through intersection and roads where it’s hard to spot incoming cars to smooth traffic and increase the safety level when driving through those roads and decrease the possibility of creating a hazardous situation that might lead to unfortunate accidents and traffic congestion.</a:t>
            </a:r>
          </a:p>
          <a:p>
            <a:pPr marL="457200" indent="-45720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301041967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3554884" cy="707886"/>
          </a:xfrm>
          <a:prstGeom prst="rect">
            <a:avLst/>
          </a:prstGeom>
          <a:noFill/>
        </p:spPr>
        <p:txBody>
          <a:bodyPr wrap="none" rtlCol="0">
            <a:spAutoFit/>
          </a:bodyPr>
          <a:lstStyle/>
          <a:p>
            <a:r>
              <a:rPr lang="en-US" sz="4000" dirty="0">
                <a:solidFill>
                  <a:schemeClr val="bg1"/>
                </a:solidFill>
              </a:rPr>
              <a:t>City information</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1" y="1533618"/>
            <a:ext cx="11064325"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Additionally, some more information may be provided for easier and more informed lifestyle. City information will be used to provide useful info about the surrounding environment such as empty parking slots, industrial Bumps, and damaged roads. This will be integrated with GPS technology to create a realistic visualization of the surrounding environment for the driver with the assistance of the surrounding vehicles.</a:t>
            </a:r>
          </a:p>
          <a:p>
            <a:pPr marL="457200" indent="-45720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38220214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378198" cy="701731"/>
          </a:xfrm>
          <a:prstGeom prst="rect">
            <a:avLst/>
          </a:prstGeom>
          <a:noFill/>
        </p:spPr>
        <p:txBody>
          <a:bodyPr wrap="none" rtlCol="0">
            <a:spAutoFit/>
          </a:body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white"/>
                </a:solidFill>
                <a:effectLst/>
                <a:uLnTx/>
                <a:uFillTx/>
                <a:latin typeface="Calibri Light" panose="020F0302020204030204"/>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605582" y="1356637"/>
            <a:ext cx="4684174" cy="3970318"/>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bg1"/>
                </a:solidFill>
              </a:rPr>
              <a:t>Due to inability to have DSRC module, We have replaced DSRC module with ESP-32/8266 and ESP-NOW protocol</a:t>
            </a:r>
          </a:p>
          <a:p>
            <a:pPr marL="457200" indent="-457200">
              <a:buFont typeface="Arial" panose="020B0604020202020204" pitchFamily="34" charset="0"/>
              <a:buChar char="•"/>
            </a:pPr>
            <a:endParaRPr lang="en-US" sz="3600" dirty="0">
              <a:solidFill>
                <a:schemeClr val="bg1"/>
              </a:solidFill>
            </a:endParaRPr>
          </a:p>
        </p:txBody>
      </p:sp>
      <p:pic>
        <p:nvPicPr>
          <p:cNvPr id="3" name="Picture 2">
            <a:extLst>
              <a:ext uri="{FF2B5EF4-FFF2-40B4-BE49-F238E27FC236}">
                <a16:creationId xmlns:a16="http://schemas.microsoft.com/office/drawing/2014/main" id="{112EB798-35BA-252A-F3E0-6A7C38AF93F5}"/>
              </a:ext>
            </a:extLst>
          </p:cNvPr>
          <p:cNvPicPr>
            <a:picLocks noChangeAspect="1"/>
          </p:cNvPicPr>
          <p:nvPr/>
        </p:nvPicPr>
        <p:blipFill>
          <a:blip r:embed="rId3"/>
          <a:stretch>
            <a:fillRect/>
          </a:stretch>
        </p:blipFill>
        <p:spPr>
          <a:xfrm>
            <a:off x="5787465" y="678834"/>
            <a:ext cx="5919729" cy="4365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4540937"/>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84647" cy="707886"/>
          </a:xfrm>
          <a:prstGeom prst="rect">
            <a:avLst/>
          </a:prstGeom>
          <a:noFill/>
        </p:spPr>
        <p:txBody>
          <a:bodyPr wrap="none" rtlCol="0">
            <a:spAutoFit/>
          </a:bodyPr>
          <a:lstStyle/>
          <a:p>
            <a:r>
              <a:rPr lang="en-US" sz="4000" dirty="0">
                <a:solidFill>
                  <a:schemeClr val="bg1"/>
                </a:solidFill>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563837" y="1280540"/>
            <a:ext cx="11064325"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ESP-NOW is a wireless communication protocol based on the data-link layer defined by </a:t>
            </a:r>
            <a:r>
              <a:rPr lang="en-US" sz="2800" dirty="0" err="1">
                <a:solidFill>
                  <a:schemeClr val="bg1"/>
                </a:solidFill>
              </a:rPr>
              <a:t>Espressif</a:t>
            </a:r>
            <a:r>
              <a:rPr lang="en-US" sz="2800" dirty="0">
                <a:solidFill>
                  <a:schemeClr val="bg1"/>
                </a:solidFill>
              </a:rPr>
              <a:t>. The big difference it makes is that ESP-NOW reduces the five layers of the OSI model to only one. In other words, the data need not be transmitted through the network layer, the transport layer, the session layer, the presentation layer, and the application layer.  Also, there is no need for packet headers or unpackers on each layer, which leads to a quick response reducing the delay caused by packet loss in congested networks.</a:t>
            </a:r>
          </a:p>
          <a:p>
            <a:pPr marL="457200" indent="-457200">
              <a:buFont typeface="Arial" panose="020B0604020202020204" pitchFamily="34" charset="0"/>
              <a:buChar char="•"/>
            </a:pPr>
            <a:r>
              <a:rPr lang="en-US" sz="2800" dirty="0">
                <a:solidFill>
                  <a:schemeClr val="bg1"/>
                </a:solidFill>
              </a:rPr>
              <a:t>application data is encapsulated in a vendor-specific action frame and then transmitted from one Wi-Fi device to another without connection.</a:t>
            </a:r>
          </a:p>
          <a:p>
            <a:pPr marL="457200" indent="-457200">
              <a:buFont typeface="Arial" panose="020B0604020202020204" pitchFamily="34" charset="0"/>
              <a:buChar char="•"/>
            </a:pPr>
            <a:r>
              <a:rPr lang="en-US" sz="2800" dirty="0">
                <a:solidFill>
                  <a:schemeClr val="bg1"/>
                </a:solidFill>
              </a:rPr>
              <a:t>Additionally, ESP-NOW occupies fewer CPU and flash resources than traditional connection protocols</a:t>
            </a:r>
          </a:p>
        </p:txBody>
      </p:sp>
    </p:spTree>
    <p:extLst>
      <p:ext uri="{BB962C8B-B14F-4D97-AF65-F5344CB8AC3E}">
        <p14:creationId xmlns:p14="http://schemas.microsoft.com/office/powerpoint/2010/main" val="2302601047"/>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1284647" cy="707886"/>
          </a:xfrm>
          <a:prstGeom prst="rect">
            <a:avLst/>
          </a:prstGeom>
          <a:noFill/>
        </p:spPr>
        <p:txBody>
          <a:bodyPr wrap="none" rtlCol="0">
            <a:spAutoFit/>
          </a:bodyPr>
          <a:lstStyle/>
          <a:p>
            <a:r>
              <a:rPr lang="en-US" sz="4000" dirty="0">
                <a:solidFill>
                  <a:schemeClr val="bg1"/>
                </a:solidFill>
              </a:rPr>
              <a:t>DSRC</a:t>
            </a:r>
          </a:p>
        </p:txBody>
      </p:sp>
      <p:sp>
        <p:nvSpPr>
          <p:cNvPr id="8" name="TextBox 7">
            <a:extLst>
              <a:ext uri="{FF2B5EF4-FFF2-40B4-BE49-F238E27FC236}">
                <a16:creationId xmlns:a16="http://schemas.microsoft.com/office/drawing/2014/main" id="{C476E3BC-4FEA-42D5-C599-12B2A10F2BDB}"/>
              </a:ext>
            </a:extLst>
          </p:cNvPr>
          <p:cNvSpPr txBox="1"/>
          <p:nvPr/>
        </p:nvSpPr>
        <p:spPr>
          <a:xfrm>
            <a:off x="563837" y="1280540"/>
            <a:ext cx="11064325"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ESP-NOW is a wireless communication protocol based on the data-link layer defined by </a:t>
            </a:r>
            <a:r>
              <a:rPr lang="en-US" sz="2800" dirty="0" err="1">
                <a:solidFill>
                  <a:schemeClr val="bg1"/>
                </a:solidFill>
              </a:rPr>
              <a:t>Espressif</a:t>
            </a:r>
            <a:r>
              <a:rPr lang="en-US" sz="2800" dirty="0">
                <a:solidFill>
                  <a:schemeClr val="bg1"/>
                </a:solidFill>
              </a:rPr>
              <a:t>. The big difference it makes is that ESP-NOW reduces the five layers of the OSI model to only one. In other words, the data need not be transmitted through the network layer, the transport layer, the session layer, the presentation layer, and the application layer.  Also, there is no need for packet headers or unpackers on each layer, which leads to a quick response reducing the delay caused by packet loss in congested networks.</a:t>
            </a:r>
          </a:p>
          <a:p>
            <a:pPr marL="457200" indent="-457200">
              <a:buFont typeface="Arial" panose="020B0604020202020204" pitchFamily="34" charset="0"/>
              <a:buChar char="•"/>
            </a:pPr>
            <a:r>
              <a:rPr lang="en-US" sz="2800" dirty="0">
                <a:solidFill>
                  <a:schemeClr val="bg1"/>
                </a:solidFill>
              </a:rPr>
              <a:t>application data is encapsulated in a vendor-specific action frame and then transmitted from one Wi-Fi device to another without connection.</a:t>
            </a:r>
          </a:p>
          <a:p>
            <a:pPr marL="457200" indent="-457200">
              <a:buFont typeface="Arial" panose="020B0604020202020204" pitchFamily="34" charset="0"/>
              <a:buChar char="•"/>
            </a:pPr>
            <a:r>
              <a:rPr lang="en-US" sz="2800" dirty="0">
                <a:solidFill>
                  <a:schemeClr val="bg1"/>
                </a:solidFill>
              </a:rPr>
              <a:t>Additionally, ESP-NOW occupies fewer CPU and flash resources than traditional connection protocols</a:t>
            </a:r>
          </a:p>
        </p:txBody>
      </p:sp>
    </p:spTree>
    <p:extLst>
      <p:ext uri="{BB962C8B-B14F-4D97-AF65-F5344CB8AC3E}">
        <p14:creationId xmlns:p14="http://schemas.microsoft.com/office/powerpoint/2010/main" val="1151676879"/>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a:extLst>
              <a:ext uri="{FF2B5EF4-FFF2-40B4-BE49-F238E27FC236}">
                <a16:creationId xmlns:a16="http://schemas.microsoft.com/office/drawing/2014/main" id="{BDEA0A3E-7CDB-5B6E-A673-CCB2196B1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121"/>
            <a:ext cx="12192000" cy="64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169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4A84258-414E-E965-D5B2-CC37498DD1AD}"/>
              </a:ext>
            </a:extLst>
          </p:cNvPr>
          <p:cNvSpPr txBox="1"/>
          <p:nvPr/>
        </p:nvSpPr>
        <p:spPr>
          <a:xfrm>
            <a:off x="0" y="3905831"/>
            <a:ext cx="4215063" cy="239871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bg1"/>
                </a:solidFill>
                <a:latin typeface="+mj-lt"/>
                <a:ea typeface="+mj-ea"/>
                <a:cs typeface="+mj-cs"/>
              </a:rPr>
              <a:t>ESP-NOW</a:t>
            </a:r>
          </a:p>
        </p:txBody>
      </p:sp>
      <p:pic>
        <p:nvPicPr>
          <p:cNvPr id="6" name="Picture 5">
            <a:extLst>
              <a:ext uri="{FF2B5EF4-FFF2-40B4-BE49-F238E27FC236}">
                <a16:creationId xmlns:a16="http://schemas.microsoft.com/office/drawing/2014/main" id="{F8B4C592-114A-9644-231C-8364ABF9816A}"/>
              </a:ext>
            </a:extLst>
          </p:cNvPr>
          <p:cNvPicPr>
            <a:picLocks noChangeAspect="1"/>
          </p:cNvPicPr>
          <p:nvPr/>
        </p:nvPicPr>
        <p:blipFill>
          <a:blip r:embed="rId2"/>
          <a:stretch>
            <a:fillRect/>
          </a:stretch>
        </p:blipFill>
        <p:spPr>
          <a:xfrm>
            <a:off x="1158370" y="1382116"/>
            <a:ext cx="9875259" cy="792904"/>
          </a:xfrm>
          <a:prstGeom prst="rect">
            <a:avLst/>
          </a:prstGeom>
          <a:solidFill>
            <a:schemeClr val="bg1"/>
          </a:solidFill>
        </p:spPr>
      </p:pic>
      <p:sp>
        <p:nvSpPr>
          <p:cNvPr id="8" name="TextBox 7">
            <a:extLst>
              <a:ext uri="{FF2B5EF4-FFF2-40B4-BE49-F238E27FC236}">
                <a16:creationId xmlns:a16="http://schemas.microsoft.com/office/drawing/2014/main" id="{C476E3BC-4FEA-42D5-C599-12B2A10F2BDB}"/>
              </a:ext>
            </a:extLst>
          </p:cNvPr>
          <p:cNvSpPr txBox="1"/>
          <p:nvPr/>
        </p:nvSpPr>
        <p:spPr>
          <a:xfrm>
            <a:off x="2182761" y="3324515"/>
            <a:ext cx="9488129" cy="35613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dirty="0">
                <a:solidFill>
                  <a:schemeClr val="bg1"/>
                </a:solidFill>
              </a:rPr>
              <a:t>Category Code: The Category Code field is set to the value(127) indicating the vendor-specific category.</a:t>
            </a:r>
          </a:p>
          <a:p>
            <a:pPr marL="457200" indent="-228600">
              <a:lnSpc>
                <a:spcPct val="90000"/>
              </a:lnSpc>
              <a:spcAft>
                <a:spcPts val="600"/>
              </a:spcAft>
              <a:buFont typeface="Arial" panose="020B0604020202020204" pitchFamily="34" charset="0"/>
              <a:buChar char="•"/>
            </a:pPr>
            <a:r>
              <a:rPr lang="en-US" dirty="0">
                <a:solidFill>
                  <a:schemeClr val="bg1"/>
                </a:solidFill>
              </a:rPr>
              <a:t>Organization Identifier: The Organization Identifier contains a unique identifier, which is the first three bytes of MAC address applied by </a:t>
            </a:r>
            <a:r>
              <a:rPr lang="en-US" dirty="0" err="1">
                <a:solidFill>
                  <a:schemeClr val="bg1"/>
                </a:solidFill>
              </a:rPr>
              <a:t>Espressif</a:t>
            </a:r>
            <a:r>
              <a:rPr lang="en-US" dirty="0">
                <a:solidFill>
                  <a:schemeClr val="bg1"/>
                </a:solidFill>
              </a:rPr>
              <a:t>.</a:t>
            </a:r>
          </a:p>
          <a:p>
            <a:pPr marL="457200" indent="-228600">
              <a:lnSpc>
                <a:spcPct val="90000"/>
              </a:lnSpc>
              <a:spcAft>
                <a:spcPts val="600"/>
              </a:spcAft>
              <a:buFont typeface="Arial" panose="020B0604020202020204" pitchFamily="34" charset="0"/>
              <a:buChar char="•"/>
            </a:pPr>
            <a:r>
              <a:rPr lang="en-US" dirty="0">
                <a:solidFill>
                  <a:schemeClr val="bg1"/>
                </a:solidFill>
              </a:rPr>
              <a:t>Random Value: The Random Value filed is used to prevents relay attacks.</a:t>
            </a:r>
          </a:p>
          <a:p>
            <a:pPr marL="457200" indent="-228600">
              <a:lnSpc>
                <a:spcPct val="90000"/>
              </a:lnSpc>
              <a:spcAft>
                <a:spcPts val="600"/>
              </a:spcAft>
              <a:buFont typeface="Arial" panose="020B0604020202020204" pitchFamily="34" charset="0"/>
              <a:buChar char="•"/>
            </a:pPr>
            <a:r>
              <a:rPr lang="en-US" dirty="0">
                <a:solidFill>
                  <a:schemeClr val="bg1"/>
                </a:solidFill>
              </a:rPr>
              <a:t>The Frame Check Sequence (FCS) is a part of the frame put in place to verify that the information each frame contains is not damaged during transmission. If a frame is corrupted during transmission, the FCS on the frame will not match with the recipient's calculated FCS. Any frames that do not match the calculated FCS will be discarded.</a:t>
            </a:r>
          </a:p>
          <a:p>
            <a:pPr marL="457200" indent="-228600">
              <a:lnSpc>
                <a:spcPct val="90000"/>
              </a:lnSpc>
              <a:spcAft>
                <a:spcPts val="600"/>
              </a:spcAft>
              <a:buFont typeface="Arial" panose="020B0604020202020204" pitchFamily="34" charset="0"/>
              <a:buChar char="•"/>
            </a:pPr>
            <a:r>
              <a:rPr lang="en-US" dirty="0">
                <a:solidFill>
                  <a:schemeClr val="bg1"/>
                </a:solidFill>
              </a:rPr>
              <a:t>Vendor Specific Content: The Vendor Specific Content contains vendor-specific fields as follows:</a:t>
            </a:r>
          </a:p>
        </p:txBody>
      </p:sp>
    </p:spTree>
    <p:extLst>
      <p:ext uri="{BB962C8B-B14F-4D97-AF65-F5344CB8AC3E}">
        <p14:creationId xmlns:p14="http://schemas.microsoft.com/office/powerpoint/2010/main" val="325621094"/>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4A84258-414E-E965-D5B2-CC37498DD1AD}"/>
              </a:ext>
            </a:extLst>
          </p:cNvPr>
          <p:cNvSpPr txBox="1"/>
          <p:nvPr/>
        </p:nvSpPr>
        <p:spPr>
          <a:xfrm>
            <a:off x="0" y="3905831"/>
            <a:ext cx="4215063" cy="239871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bg1"/>
                </a:solidFill>
                <a:latin typeface="+mj-lt"/>
                <a:ea typeface="+mj-ea"/>
                <a:cs typeface="+mj-cs"/>
              </a:rPr>
              <a:t>ESP-NOW</a:t>
            </a:r>
          </a:p>
        </p:txBody>
      </p:sp>
      <p:sp>
        <p:nvSpPr>
          <p:cNvPr id="8" name="TextBox 7">
            <a:extLst>
              <a:ext uri="{FF2B5EF4-FFF2-40B4-BE49-F238E27FC236}">
                <a16:creationId xmlns:a16="http://schemas.microsoft.com/office/drawing/2014/main" id="{C476E3BC-4FEA-42D5-C599-12B2A10F2BDB}"/>
              </a:ext>
            </a:extLst>
          </p:cNvPr>
          <p:cNvSpPr txBox="1"/>
          <p:nvPr/>
        </p:nvSpPr>
        <p:spPr>
          <a:xfrm>
            <a:off x="2182761" y="3324515"/>
            <a:ext cx="9488129" cy="35613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dirty="0">
                <a:solidFill>
                  <a:schemeClr val="bg1"/>
                </a:solidFill>
              </a:rPr>
              <a:t>Element ID: The Element ID field is set to the value (221), indicating the vendor-specific element.</a:t>
            </a:r>
          </a:p>
          <a:p>
            <a:pPr marL="457200" indent="-228600">
              <a:lnSpc>
                <a:spcPct val="90000"/>
              </a:lnSpc>
              <a:spcAft>
                <a:spcPts val="600"/>
              </a:spcAft>
              <a:buFont typeface="Arial" panose="020B0604020202020204" pitchFamily="34" charset="0"/>
              <a:buChar char="•"/>
            </a:pPr>
            <a:r>
              <a:rPr lang="en-US" dirty="0">
                <a:solidFill>
                  <a:schemeClr val="bg1"/>
                </a:solidFill>
              </a:rPr>
              <a:t>Length: The length is the total length of Organization Identifier, Type, Version and Body.</a:t>
            </a:r>
          </a:p>
          <a:p>
            <a:pPr marL="457200" indent="-228600">
              <a:lnSpc>
                <a:spcPct val="90000"/>
              </a:lnSpc>
              <a:spcAft>
                <a:spcPts val="600"/>
              </a:spcAft>
              <a:buFont typeface="Arial" panose="020B0604020202020204" pitchFamily="34" charset="0"/>
              <a:buChar char="•"/>
            </a:pPr>
            <a:r>
              <a:rPr lang="en-US" dirty="0">
                <a:solidFill>
                  <a:schemeClr val="bg1"/>
                </a:solidFill>
              </a:rPr>
              <a:t>Organization Identifier: The Organization Identifier contains a unique identifier, which is the first three bytes of MAC address applied by </a:t>
            </a:r>
            <a:r>
              <a:rPr lang="en-US" dirty="0" err="1">
                <a:solidFill>
                  <a:schemeClr val="bg1"/>
                </a:solidFill>
              </a:rPr>
              <a:t>Espressif</a:t>
            </a:r>
            <a:r>
              <a:rPr lang="en-US" dirty="0">
                <a:solidFill>
                  <a:schemeClr val="bg1"/>
                </a:solidFill>
              </a:rPr>
              <a:t>.</a:t>
            </a:r>
          </a:p>
          <a:p>
            <a:pPr marL="457200" indent="-228600">
              <a:lnSpc>
                <a:spcPct val="90000"/>
              </a:lnSpc>
              <a:spcAft>
                <a:spcPts val="600"/>
              </a:spcAft>
              <a:buFont typeface="Arial" panose="020B0604020202020204" pitchFamily="34" charset="0"/>
              <a:buChar char="•"/>
            </a:pPr>
            <a:r>
              <a:rPr lang="en-US" dirty="0">
                <a:solidFill>
                  <a:schemeClr val="bg1"/>
                </a:solidFill>
              </a:rPr>
              <a:t>Type: The Type field is set to the value (4) indicating ESP-NOW.</a:t>
            </a:r>
          </a:p>
          <a:p>
            <a:pPr marL="457200" indent="-228600">
              <a:lnSpc>
                <a:spcPct val="90000"/>
              </a:lnSpc>
              <a:spcAft>
                <a:spcPts val="600"/>
              </a:spcAft>
              <a:buFont typeface="Arial" panose="020B0604020202020204" pitchFamily="34" charset="0"/>
              <a:buChar char="•"/>
            </a:pPr>
            <a:r>
              <a:rPr lang="en-US" dirty="0">
                <a:solidFill>
                  <a:schemeClr val="bg1"/>
                </a:solidFill>
              </a:rPr>
              <a:t>Version: The Version field is set to the version of ESP-NOW.</a:t>
            </a:r>
          </a:p>
          <a:p>
            <a:pPr marL="457200" indent="-228600">
              <a:lnSpc>
                <a:spcPct val="90000"/>
              </a:lnSpc>
              <a:spcAft>
                <a:spcPts val="600"/>
              </a:spcAft>
              <a:buFont typeface="Arial" panose="020B0604020202020204" pitchFamily="34" charset="0"/>
              <a:buChar char="•"/>
            </a:pPr>
            <a:r>
              <a:rPr lang="en-US" dirty="0">
                <a:solidFill>
                  <a:schemeClr val="bg1"/>
                </a:solidFill>
              </a:rPr>
              <a:t>Body: The Body contains the ESP-NOW data.</a:t>
            </a:r>
          </a:p>
        </p:txBody>
      </p:sp>
      <p:graphicFrame>
        <p:nvGraphicFramePr>
          <p:cNvPr id="3" name="Table 8">
            <a:extLst>
              <a:ext uri="{FF2B5EF4-FFF2-40B4-BE49-F238E27FC236}">
                <a16:creationId xmlns:a16="http://schemas.microsoft.com/office/drawing/2014/main" id="{2C4DFC27-E552-540A-3084-28EEABAFDFE0}"/>
              </a:ext>
            </a:extLst>
          </p:cNvPr>
          <p:cNvGraphicFramePr>
            <a:graphicFrameLocks/>
          </p:cNvGraphicFramePr>
          <p:nvPr>
            <p:extLst>
              <p:ext uri="{D42A27DB-BD31-4B8C-83A1-F6EECF244321}">
                <p14:modId xmlns:p14="http://schemas.microsoft.com/office/powerpoint/2010/main" val="2295566970"/>
              </p:ext>
            </p:extLst>
          </p:nvPr>
        </p:nvGraphicFramePr>
        <p:xfrm>
          <a:off x="905435" y="1467036"/>
          <a:ext cx="9955307" cy="741680"/>
        </p:xfrm>
        <a:graphic>
          <a:graphicData uri="http://schemas.openxmlformats.org/drawingml/2006/table">
            <a:tbl>
              <a:tblPr firstRow="1" bandRow="1">
                <a:tableStyleId>{8799B23B-EC83-4686-B30A-512413B5E67A}</a:tableStyleId>
              </a:tblPr>
              <a:tblGrid>
                <a:gridCol w="1470212">
                  <a:extLst>
                    <a:ext uri="{9D8B030D-6E8A-4147-A177-3AD203B41FA5}">
                      <a16:colId xmlns:a16="http://schemas.microsoft.com/office/drawing/2014/main" val="3944602732"/>
                    </a:ext>
                  </a:extLst>
                </a:gridCol>
                <a:gridCol w="1014506">
                  <a:extLst>
                    <a:ext uri="{9D8B030D-6E8A-4147-A177-3AD203B41FA5}">
                      <a16:colId xmlns:a16="http://schemas.microsoft.com/office/drawing/2014/main" val="1955819792"/>
                    </a:ext>
                  </a:extLst>
                </a:gridCol>
                <a:gridCol w="2625164">
                  <a:extLst>
                    <a:ext uri="{9D8B030D-6E8A-4147-A177-3AD203B41FA5}">
                      <a16:colId xmlns:a16="http://schemas.microsoft.com/office/drawing/2014/main" val="2935286926"/>
                    </a:ext>
                  </a:extLst>
                </a:gridCol>
                <a:gridCol w="1408505">
                  <a:extLst>
                    <a:ext uri="{9D8B030D-6E8A-4147-A177-3AD203B41FA5}">
                      <a16:colId xmlns:a16="http://schemas.microsoft.com/office/drawing/2014/main" val="3102574264"/>
                    </a:ext>
                  </a:extLst>
                </a:gridCol>
                <a:gridCol w="1735349">
                  <a:extLst>
                    <a:ext uri="{9D8B030D-6E8A-4147-A177-3AD203B41FA5}">
                      <a16:colId xmlns:a16="http://schemas.microsoft.com/office/drawing/2014/main" val="2446000534"/>
                    </a:ext>
                  </a:extLst>
                </a:gridCol>
                <a:gridCol w="1701571">
                  <a:extLst>
                    <a:ext uri="{9D8B030D-6E8A-4147-A177-3AD203B41FA5}">
                      <a16:colId xmlns:a16="http://schemas.microsoft.com/office/drawing/2014/main" val="794741357"/>
                    </a:ext>
                  </a:extLst>
                </a:gridCol>
              </a:tblGrid>
              <a:tr h="370840">
                <a:tc>
                  <a:txBody>
                    <a:bodyPr/>
                    <a:lstStyle/>
                    <a:p>
                      <a:pPr algn="ctr"/>
                      <a:r>
                        <a:rPr lang="en-US" dirty="0"/>
                        <a:t>Element ID</a:t>
                      </a:r>
                    </a:p>
                  </a:txBody>
                  <a:tcPr>
                    <a:solidFill>
                      <a:schemeClr val="bg1"/>
                    </a:solidFill>
                  </a:tcPr>
                </a:tc>
                <a:tc>
                  <a:txBody>
                    <a:bodyPr/>
                    <a:lstStyle/>
                    <a:p>
                      <a:pPr algn="ctr"/>
                      <a:r>
                        <a:rPr lang="en-US" dirty="0"/>
                        <a:t>Length</a:t>
                      </a:r>
                    </a:p>
                  </a:txBody>
                  <a:tcPr>
                    <a:solidFill>
                      <a:schemeClr val="bg1"/>
                    </a:solidFill>
                  </a:tcPr>
                </a:tc>
                <a:tc>
                  <a:txBody>
                    <a:bodyPr/>
                    <a:lstStyle/>
                    <a:p>
                      <a:pPr algn="ctr"/>
                      <a:r>
                        <a:rPr lang="en-US" dirty="0"/>
                        <a:t>Organization Identifier</a:t>
                      </a:r>
                    </a:p>
                  </a:txBody>
                  <a:tcPr>
                    <a:solidFill>
                      <a:schemeClr val="bg1"/>
                    </a:solidFill>
                  </a:tcPr>
                </a:tc>
                <a:tc>
                  <a:txBody>
                    <a:bodyPr/>
                    <a:lstStyle/>
                    <a:p>
                      <a:pPr algn="ctr"/>
                      <a:r>
                        <a:rPr lang="en-US" dirty="0"/>
                        <a:t>Type</a:t>
                      </a:r>
                    </a:p>
                  </a:txBody>
                  <a:tcPr>
                    <a:solidFill>
                      <a:schemeClr val="bg1"/>
                    </a:solidFill>
                  </a:tcPr>
                </a:tc>
                <a:tc>
                  <a:txBody>
                    <a:bodyPr/>
                    <a:lstStyle/>
                    <a:p>
                      <a:pPr algn="ctr"/>
                      <a:r>
                        <a:rPr lang="en-US" dirty="0"/>
                        <a:t>Version</a:t>
                      </a:r>
                    </a:p>
                  </a:txBody>
                  <a:tcPr>
                    <a:solidFill>
                      <a:schemeClr val="bg1"/>
                    </a:solidFill>
                  </a:tcPr>
                </a:tc>
                <a:tc>
                  <a:txBody>
                    <a:bodyPr/>
                    <a:lstStyle/>
                    <a:p>
                      <a:pPr algn="ctr"/>
                      <a:r>
                        <a:rPr lang="en-US" dirty="0"/>
                        <a:t>Body</a:t>
                      </a:r>
                    </a:p>
                  </a:txBody>
                  <a:tcPr>
                    <a:solidFill>
                      <a:schemeClr val="bg1"/>
                    </a:solidFill>
                  </a:tcPr>
                </a:tc>
                <a:extLst>
                  <a:ext uri="{0D108BD9-81ED-4DB2-BD59-A6C34878D82A}">
                    <a16:rowId xmlns:a16="http://schemas.microsoft.com/office/drawing/2014/main" val="3167495137"/>
                  </a:ext>
                </a:extLst>
              </a:tr>
              <a:tr h="370840">
                <a:tc>
                  <a:txBody>
                    <a:bodyPr/>
                    <a:lstStyle/>
                    <a:p>
                      <a:pPr algn="ctr"/>
                      <a:r>
                        <a:rPr lang="en-US" dirty="0"/>
                        <a:t>1 byte</a:t>
                      </a:r>
                    </a:p>
                  </a:txBody>
                  <a:tcPr>
                    <a:solidFill>
                      <a:schemeClr val="bg1"/>
                    </a:solidFill>
                  </a:tcPr>
                </a:tc>
                <a:tc>
                  <a:txBody>
                    <a:bodyPr/>
                    <a:lstStyle/>
                    <a:p>
                      <a:pPr algn="ctr"/>
                      <a:r>
                        <a:rPr lang="en-US" dirty="0"/>
                        <a:t>1 byte</a:t>
                      </a:r>
                    </a:p>
                  </a:txBody>
                  <a:tcPr>
                    <a:solidFill>
                      <a:schemeClr val="bg1"/>
                    </a:solidFill>
                  </a:tcPr>
                </a:tc>
                <a:tc>
                  <a:txBody>
                    <a:bodyPr/>
                    <a:lstStyle/>
                    <a:p>
                      <a:pPr algn="ctr"/>
                      <a:r>
                        <a:rPr lang="en-US" dirty="0"/>
                        <a:t>3 bytes</a:t>
                      </a:r>
                    </a:p>
                  </a:txBody>
                  <a:tcPr>
                    <a:solidFill>
                      <a:schemeClr val="bg1"/>
                    </a:solidFill>
                  </a:tcPr>
                </a:tc>
                <a:tc>
                  <a:txBody>
                    <a:bodyPr/>
                    <a:lstStyle/>
                    <a:p>
                      <a:pPr algn="ctr"/>
                      <a:r>
                        <a:rPr lang="en-US" dirty="0"/>
                        <a:t>1 bytes</a:t>
                      </a:r>
                    </a:p>
                  </a:txBody>
                  <a:tcPr>
                    <a:solidFill>
                      <a:schemeClr val="bg1"/>
                    </a:solidFill>
                  </a:tcPr>
                </a:tc>
                <a:tc>
                  <a:txBody>
                    <a:bodyPr/>
                    <a:lstStyle/>
                    <a:p>
                      <a:pPr algn="ctr"/>
                      <a:r>
                        <a:rPr lang="en-US" dirty="0"/>
                        <a:t>1 byte</a:t>
                      </a:r>
                    </a:p>
                  </a:txBody>
                  <a:tcPr>
                    <a:solidFill>
                      <a:schemeClr val="bg1"/>
                    </a:solidFill>
                  </a:tcPr>
                </a:tc>
                <a:tc>
                  <a:txBody>
                    <a:bodyPr/>
                    <a:lstStyle/>
                    <a:p>
                      <a:pPr algn="ctr"/>
                      <a:r>
                        <a:rPr lang="en-US" dirty="0"/>
                        <a:t>0~250 bytes</a:t>
                      </a:r>
                    </a:p>
                  </a:txBody>
                  <a:tcPr>
                    <a:solidFill>
                      <a:schemeClr val="bg1"/>
                    </a:solidFill>
                  </a:tcPr>
                </a:tc>
                <a:extLst>
                  <a:ext uri="{0D108BD9-81ED-4DB2-BD59-A6C34878D82A}">
                    <a16:rowId xmlns:a16="http://schemas.microsoft.com/office/drawing/2014/main" val="4219767445"/>
                  </a:ext>
                </a:extLst>
              </a:tr>
            </a:tbl>
          </a:graphicData>
        </a:graphic>
      </p:graphicFrame>
    </p:spTree>
    <p:extLst>
      <p:ext uri="{BB962C8B-B14F-4D97-AF65-F5344CB8AC3E}">
        <p14:creationId xmlns:p14="http://schemas.microsoft.com/office/powerpoint/2010/main" val="1704450657"/>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84258-414E-E965-D5B2-CC37498DD1AD}"/>
              </a:ext>
            </a:extLst>
          </p:cNvPr>
          <p:cNvSpPr txBox="1"/>
          <p:nvPr/>
        </p:nvSpPr>
        <p:spPr>
          <a:xfrm>
            <a:off x="605581" y="572654"/>
            <a:ext cx="4317592" cy="707886"/>
          </a:xfrm>
          <a:prstGeom prst="rect">
            <a:avLst/>
          </a:prstGeom>
          <a:noFill/>
        </p:spPr>
        <p:txBody>
          <a:bodyPr wrap="none" rtlCol="0">
            <a:spAutoFit/>
          </a:bodyPr>
          <a:lstStyle/>
          <a:p>
            <a:r>
              <a:rPr lang="en-US" sz="4000" dirty="0">
                <a:solidFill>
                  <a:schemeClr val="bg1"/>
                </a:solidFill>
              </a:rPr>
              <a:t>Interfacing with ESP</a:t>
            </a:r>
          </a:p>
        </p:txBody>
      </p:sp>
      <p:sp>
        <p:nvSpPr>
          <p:cNvPr id="8" name="TextBox 7">
            <a:extLst>
              <a:ext uri="{FF2B5EF4-FFF2-40B4-BE49-F238E27FC236}">
                <a16:creationId xmlns:a16="http://schemas.microsoft.com/office/drawing/2014/main" id="{C476E3BC-4FEA-42D5-C599-12B2A10F2BDB}"/>
              </a:ext>
            </a:extLst>
          </p:cNvPr>
          <p:cNvSpPr txBox="1"/>
          <p:nvPr/>
        </p:nvSpPr>
        <p:spPr>
          <a:xfrm>
            <a:off x="563837" y="1280540"/>
            <a:ext cx="11064325"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We managed to provide an easy interface to serve our purpose by managing all communication related work on the ESP32/8266 which broadcasts whatever data it receives through a SPI connection with the main ECU (raspberry pi) and sharing whatever data it receives with the surrounding. The sent frame already contains CRC check so its already managed by the ESP-NOW protocol and don’t need to be reimplemented</a:t>
            </a:r>
          </a:p>
          <a:p>
            <a:pPr marL="457200" indent="-457200">
              <a:buFont typeface="Arial" panose="020B0604020202020204" pitchFamily="34" charset="0"/>
              <a:buChar char="•"/>
            </a:pPr>
            <a:endParaRPr lang="en-US" sz="2800" dirty="0">
              <a:solidFill>
                <a:schemeClr val="bg1"/>
              </a:solidFill>
            </a:endParaRPr>
          </a:p>
        </p:txBody>
      </p:sp>
      <p:pic>
        <p:nvPicPr>
          <p:cNvPr id="3" name="Picture 2">
            <a:extLst>
              <a:ext uri="{FF2B5EF4-FFF2-40B4-BE49-F238E27FC236}">
                <a16:creationId xmlns:a16="http://schemas.microsoft.com/office/drawing/2014/main" id="{60E75E68-464D-57FD-9C79-BB636E86E7BC}"/>
              </a:ext>
            </a:extLst>
          </p:cNvPr>
          <p:cNvPicPr>
            <a:picLocks noChangeAspect="1"/>
          </p:cNvPicPr>
          <p:nvPr/>
        </p:nvPicPr>
        <p:blipFill>
          <a:blip r:embed="rId3"/>
          <a:stretch>
            <a:fillRect/>
          </a:stretch>
        </p:blipFill>
        <p:spPr>
          <a:xfrm>
            <a:off x="4139897" y="4270818"/>
            <a:ext cx="7488265" cy="1482743"/>
          </a:xfrm>
          <a:prstGeom prst="rect">
            <a:avLst/>
          </a:prstGeom>
        </p:spPr>
      </p:pic>
    </p:spTree>
    <p:extLst>
      <p:ext uri="{BB962C8B-B14F-4D97-AF65-F5344CB8AC3E}">
        <p14:creationId xmlns:p14="http://schemas.microsoft.com/office/powerpoint/2010/main" val="3698618113"/>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3-01-28 07-19-31">
            <a:hlinkClick r:id="" action="ppaction://media"/>
            <a:extLst>
              <a:ext uri="{FF2B5EF4-FFF2-40B4-BE49-F238E27FC236}">
                <a16:creationId xmlns:a16="http://schemas.microsoft.com/office/drawing/2014/main" id="{905554CE-6B6A-C59C-2DF6-0DC6FAE531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2001" cy="6857845"/>
          </a:xfrm>
        </p:spPr>
      </p:pic>
      <p:sp>
        <p:nvSpPr>
          <p:cNvPr id="2" name="Title 1">
            <a:extLst>
              <a:ext uri="{FF2B5EF4-FFF2-40B4-BE49-F238E27FC236}">
                <a16:creationId xmlns:a16="http://schemas.microsoft.com/office/drawing/2014/main" id="{2D74CB74-74CC-2220-65D2-E2BD9003FEA6}"/>
              </a:ext>
            </a:extLst>
          </p:cNvPr>
          <p:cNvSpPr>
            <a:spLocks noGrp="1"/>
          </p:cNvSpPr>
          <p:nvPr>
            <p:ph type="title"/>
          </p:nvPr>
        </p:nvSpPr>
        <p:spPr>
          <a:xfrm>
            <a:off x="0" y="0"/>
            <a:ext cx="2274651" cy="773011"/>
          </a:xfrm>
        </p:spPr>
        <p:txBody>
          <a:bodyPr/>
          <a:lstStyle/>
          <a:p>
            <a:r>
              <a:rPr lang="en-US" dirty="0">
                <a:solidFill>
                  <a:schemeClr val="bg1"/>
                </a:solidFill>
              </a:rPr>
              <a:t>Preview</a:t>
            </a:r>
          </a:p>
        </p:txBody>
      </p:sp>
    </p:spTree>
    <p:extLst>
      <p:ext uri="{BB962C8B-B14F-4D97-AF65-F5344CB8AC3E}">
        <p14:creationId xmlns:p14="http://schemas.microsoft.com/office/powerpoint/2010/main" val="115177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5373197B-BBA8-1517-0019-F266A2F21E0A}"/>
              </a:ext>
            </a:extLst>
          </p:cNvPr>
          <p:cNvSpPr txBox="1">
            <a:spLocks/>
          </p:cNvSpPr>
          <p:nvPr/>
        </p:nvSpPr>
        <p:spPr>
          <a:xfrm>
            <a:off x="602461" y="457047"/>
            <a:ext cx="5937044" cy="625529"/>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Literature Review</a:t>
            </a:r>
          </a:p>
        </p:txBody>
      </p:sp>
      <p:pic>
        <p:nvPicPr>
          <p:cNvPr id="18" name="Picture 17">
            <a:extLst>
              <a:ext uri="{FF2B5EF4-FFF2-40B4-BE49-F238E27FC236}">
                <a16:creationId xmlns:a16="http://schemas.microsoft.com/office/drawing/2014/main" id="{44220011-BDB7-823E-E7C1-B915C5C18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31" y="556600"/>
            <a:ext cx="5216400" cy="3922064"/>
          </a:xfrm>
          <a:prstGeom prst="rect">
            <a:avLst/>
          </a:prstGeom>
        </p:spPr>
      </p:pic>
      <p:sp>
        <p:nvSpPr>
          <p:cNvPr id="24" name="TextBox 23">
            <a:extLst>
              <a:ext uri="{FF2B5EF4-FFF2-40B4-BE49-F238E27FC236}">
                <a16:creationId xmlns:a16="http://schemas.microsoft.com/office/drawing/2014/main" id="{05B1A1A0-5195-F982-B15B-EA8EB1A934E4}"/>
              </a:ext>
            </a:extLst>
          </p:cNvPr>
          <p:cNvSpPr txBox="1"/>
          <p:nvPr/>
        </p:nvSpPr>
        <p:spPr>
          <a:xfrm>
            <a:off x="677268" y="4382452"/>
            <a:ext cx="11062900" cy="646331"/>
          </a:xfrm>
          <a:prstGeom prst="rect">
            <a:avLst/>
          </a:prstGeom>
          <a:noFill/>
        </p:spPr>
        <p:txBody>
          <a:bodyPr wrap="none" rtlCol="0">
            <a:spAutoFit/>
          </a:bodyPr>
          <a:lstStyle/>
          <a:p>
            <a:r>
              <a:rPr lang="en-US" dirty="0">
                <a:solidFill>
                  <a:schemeClr val="bg1"/>
                </a:solidFill>
                <a:latin typeface="-apple-system"/>
              </a:rPr>
              <a:t>The research about vehicle to vehicle communication systems has been booming for the last three years </a:t>
            </a:r>
          </a:p>
          <a:p>
            <a:r>
              <a:rPr lang="en-US" dirty="0">
                <a:solidFill>
                  <a:schemeClr val="bg1"/>
                </a:solidFill>
                <a:latin typeface="-apple-system"/>
              </a:rPr>
              <a:t>that there has been over 653k of research papers, journals and articles in the last 8 years. </a:t>
            </a:r>
            <a:r>
              <a:rPr lang="en-US" sz="1400" i="1" dirty="0">
                <a:solidFill>
                  <a:schemeClr val="bg1"/>
                </a:solidFill>
                <a:latin typeface="-apple-system"/>
              </a:rPr>
              <a:t>( according to app.dimensions.ai )</a:t>
            </a:r>
            <a:endParaRPr lang="en-GB" i="1" dirty="0">
              <a:solidFill>
                <a:schemeClr val="bg1"/>
              </a:solidFill>
              <a:latin typeface="-apple-system"/>
            </a:endParaRPr>
          </a:p>
        </p:txBody>
      </p:sp>
      <p:pic>
        <p:nvPicPr>
          <p:cNvPr id="26" name="Picture 25">
            <a:extLst>
              <a:ext uri="{FF2B5EF4-FFF2-40B4-BE49-F238E27FC236}">
                <a16:creationId xmlns:a16="http://schemas.microsoft.com/office/drawing/2014/main" id="{9C9CBF8C-5D87-E661-E673-802FC2544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828" y="545055"/>
            <a:ext cx="5216400" cy="3922063"/>
          </a:xfrm>
          <a:prstGeom prst="rect">
            <a:avLst/>
          </a:prstGeom>
        </p:spPr>
      </p:pic>
      <p:sp>
        <p:nvSpPr>
          <p:cNvPr id="27" name="TextBox 26">
            <a:extLst>
              <a:ext uri="{FF2B5EF4-FFF2-40B4-BE49-F238E27FC236}">
                <a16:creationId xmlns:a16="http://schemas.microsoft.com/office/drawing/2014/main" id="{31D5BC08-0D94-BA1F-56B1-C180C14C14D9}"/>
              </a:ext>
            </a:extLst>
          </p:cNvPr>
          <p:cNvSpPr txBox="1"/>
          <p:nvPr/>
        </p:nvSpPr>
        <p:spPr>
          <a:xfrm>
            <a:off x="6717242" y="3686759"/>
            <a:ext cx="2866297" cy="307777"/>
          </a:xfrm>
          <a:prstGeom prst="rect">
            <a:avLst/>
          </a:prstGeom>
          <a:noFill/>
        </p:spPr>
        <p:txBody>
          <a:bodyPr wrap="none" rtlCol="0">
            <a:spAutoFit/>
          </a:bodyPr>
          <a:lstStyle/>
          <a:p>
            <a:r>
              <a:rPr lang="en-US" sz="1400" u="sng" dirty="0">
                <a:solidFill>
                  <a:schemeClr val="bg1"/>
                </a:solidFill>
              </a:rPr>
              <a:t>V2V researches, journals and articles</a:t>
            </a:r>
            <a:endParaRPr lang="en-GB" sz="1400" u="sng" dirty="0">
              <a:solidFill>
                <a:schemeClr val="bg1"/>
              </a:solidFill>
            </a:endParaRPr>
          </a:p>
        </p:txBody>
      </p:sp>
      <p:sp>
        <p:nvSpPr>
          <p:cNvPr id="28" name="TextBox 27">
            <a:extLst>
              <a:ext uri="{FF2B5EF4-FFF2-40B4-BE49-F238E27FC236}">
                <a16:creationId xmlns:a16="http://schemas.microsoft.com/office/drawing/2014/main" id="{511EE8B4-2DA2-BFBE-0DF3-8B8CF070A16A}"/>
              </a:ext>
            </a:extLst>
          </p:cNvPr>
          <p:cNvSpPr txBox="1"/>
          <p:nvPr/>
        </p:nvSpPr>
        <p:spPr>
          <a:xfrm>
            <a:off x="1415933" y="3698305"/>
            <a:ext cx="3892540" cy="307777"/>
          </a:xfrm>
          <a:prstGeom prst="rect">
            <a:avLst/>
          </a:prstGeom>
          <a:noFill/>
        </p:spPr>
        <p:txBody>
          <a:bodyPr wrap="none" rtlCol="0">
            <a:spAutoFit/>
          </a:bodyPr>
          <a:lstStyle/>
          <a:p>
            <a:r>
              <a:rPr lang="en-US" sz="1400" u="sng" dirty="0">
                <a:solidFill>
                  <a:schemeClr val="bg1"/>
                </a:solidFill>
              </a:rPr>
              <a:t>Vehicle telematics researches, journals and articles</a:t>
            </a:r>
            <a:endParaRPr lang="en-GB" sz="1400" u="sng" dirty="0">
              <a:solidFill>
                <a:schemeClr val="bg1"/>
              </a:solidFill>
            </a:endParaRPr>
          </a:p>
        </p:txBody>
      </p:sp>
    </p:spTree>
    <p:extLst>
      <p:ext uri="{BB962C8B-B14F-4D97-AF65-F5344CB8AC3E}">
        <p14:creationId xmlns:p14="http://schemas.microsoft.com/office/powerpoint/2010/main" val="364073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YOCTO</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37647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C69B6A0-E05A-5ABF-641C-EC163C5AF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459"/>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76E3BC-4FEA-42D5-C599-12B2A10F2BDB}"/>
              </a:ext>
            </a:extLst>
          </p:cNvPr>
          <p:cNvSpPr txBox="1"/>
          <p:nvPr/>
        </p:nvSpPr>
        <p:spPr>
          <a:xfrm>
            <a:off x="363794" y="3077497"/>
            <a:ext cx="11620225" cy="3780503"/>
          </a:xfrm>
          <a:prstGeom prst="rect">
            <a:avLst/>
          </a:prstGeom>
        </p:spPr>
        <p:txBody>
          <a:bodyPr vert="horz" lIns="91440" tIns="45720" rIns="91440" bIns="45720" rtlCol="0" anchor="ctr">
            <a:normAutofit fontScale="92500"/>
          </a:bodyPr>
          <a:lstStyle/>
          <a:p>
            <a:pPr marL="457200" indent="-228600">
              <a:lnSpc>
                <a:spcPct val="90000"/>
              </a:lnSpc>
              <a:spcAft>
                <a:spcPts val="600"/>
              </a:spcAft>
              <a:buFont typeface="Arial" panose="020B0604020202020204" pitchFamily="34" charset="0"/>
              <a:buChar char="•"/>
            </a:pPr>
            <a:r>
              <a:rPr lang="en-US" sz="2400" dirty="0"/>
              <a:t>Despite appearing in multiple shapes and forms, embedded Linux systems are widespread across virtually every technology segment. From being open source to scalability, developer support, and tooling, myriad reasons justify why Linux is the perfect candidate for embedded appliance. </a:t>
            </a:r>
          </a:p>
          <a:p>
            <a:pPr marL="457200" indent="-228600">
              <a:lnSpc>
                <a:spcPct val="90000"/>
              </a:lnSpc>
              <a:spcAft>
                <a:spcPts val="600"/>
              </a:spcAft>
              <a:buFont typeface="Arial" panose="020B0604020202020204" pitchFamily="34" charset="0"/>
              <a:buChar char="•"/>
            </a:pPr>
            <a:endParaRPr lang="en-US" sz="2400" dirty="0"/>
          </a:p>
          <a:p>
            <a:pPr marL="457200" indent="-228600" algn="just">
              <a:lnSpc>
                <a:spcPct val="90000"/>
              </a:lnSpc>
              <a:spcAft>
                <a:spcPts val="600"/>
              </a:spcAft>
              <a:buFont typeface="Arial" panose="020B0604020202020204" pitchFamily="34" charset="0"/>
              <a:buChar char="•"/>
            </a:pPr>
            <a:r>
              <a:rPr lang="en-US" sz="2400" dirty="0"/>
              <a:t>In the embedded world, the size of a full Ubuntu distribution can be enough to wipe out a board’s memory before even installing additional software or collecting data. In addition to the unnecessary services that would be running in background without any real use for our use case. When it comes to a vehicle real time project of very essential safety purpose, you need an OS that contains the essentials to run your system. This is where </a:t>
            </a:r>
            <a:r>
              <a:rPr lang="en-US" sz="2400" dirty="0" err="1"/>
              <a:t>Yocto</a:t>
            </a:r>
            <a:r>
              <a:rPr lang="en-US" sz="2400" dirty="0"/>
              <a:t> comes in; the goal of the </a:t>
            </a:r>
            <a:r>
              <a:rPr lang="en-US" sz="2400" dirty="0" err="1"/>
              <a:t>Yocto</a:t>
            </a:r>
            <a:r>
              <a:rPr lang="en-US" sz="2400" dirty="0"/>
              <a:t> Project is to provide optimized software for highly specific embedded applications. </a:t>
            </a:r>
          </a:p>
          <a:p>
            <a:pPr marL="45720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4211731459"/>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ux: A brief history of the Linux mascot | TechRepublic">
            <a:extLst>
              <a:ext uri="{FF2B5EF4-FFF2-40B4-BE49-F238E27FC236}">
                <a16:creationId xmlns:a16="http://schemas.microsoft.com/office/drawing/2014/main" id="{E2261D93-AF71-3A58-E54C-32C30DEB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53" r="-2" b="-2"/>
          <a:stretch/>
        </p:blipFill>
        <p:spPr bwMode="auto">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noFill/>
          <a:effectLst>
            <a:outerShdw blurRad="381000" dist="1524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040" name="Group 1039">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041" name="Freeform: Shape 1040">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Freeform: Shape 1041">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8CC79ABE-E8AE-0169-5DD8-D4860675901C}"/>
              </a:ext>
            </a:extLst>
          </p:cNvPr>
          <p:cNvSpPr>
            <a:spLocks noGrp="1"/>
          </p:cNvSpPr>
          <p:nvPr>
            <p:ph idx="1"/>
          </p:nvPr>
        </p:nvSpPr>
        <p:spPr>
          <a:xfrm>
            <a:off x="7070184" y="3066048"/>
            <a:ext cx="3750216" cy="725360"/>
          </a:xfrm>
        </p:spPr>
        <p:txBody>
          <a:bodyPr>
            <a:normAutofit/>
          </a:bodyPr>
          <a:lstStyle/>
          <a:p>
            <a:r>
              <a:rPr lang="en-US" sz="3600">
                <a:solidFill>
                  <a:schemeClr val="bg1">
                    <a:alpha val="80000"/>
                  </a:schemeClr>
                </a:solidFill>
              </a:rPr>
              <a:t>Why use Yocto?</a:t>
            </a:r>
            <a:endParaRPr lang="en-US" sz="3600" dirty="0">
              <a:solidFill>
                <a:schemeClr val="bg1">
                  <a:alpha val="80000"/>
                </a:schemeClr>
              </a:solidFill>
            </a:endParaRPr>
          </a:p>
        </p:txBody>
      </p:sp>
    </p:spTree>
    <p:extLst>
      <p:ext uri="{BB962C8B-B14F-4D97-AF65-F5344CB8AC3E}">
        <p14:creationId xmlns:p14="http://schemas.microsoft.com/office/powerpoint/2010/main" val="1217322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250121" y="2998742"/>
            <a:ext cx="5331530" cy="1548173"/>
          </a:xfrm>
          <a:prstGeom prst="rect">
            <a:avLst/>
          </a:prstGeom>
        </p:spPr>
        <p:txBody>
          <a:bodyPr vert="horz" lIns="91440" tIns="45720" rIns="91440" bIns="45720" rtlCol="0" anchor="b">
            <a:normAutofit fontScale="77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   Sensors</a:t>
            </a:r>
          </a:p>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 STM32</a:t>
            </a:r>
          </a:p>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rPr>
              <a:t>+ SPI2Ethernet</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71773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3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RS PRO 96dB Panel Mount Continuous Internal Piezo Buzzer, 41.8 x 16mm, 1.5V  dc Min, 20V dc Max | RS">
            <a:extLst>
              <a:ext uri="{FF2B5EF4-FFF2-40B4-BE49-F238E27FC236}">
                <a16:creationId xmlns:a16="http://schemas.microsoft.com/office/drawing/2014/main" id="{BC8A5610-F01B-4F6A-8B38-C29EE2F5D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488" y="958850"/>
            <a:ext cx="3910013" cy="2170113"/>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BB2F79-A55B-4172-BE2F-36FDFC6D89CB}"/>
              </a:ext>
            </a:extLst>
          </p:cNvPr>
          <p:cNvSpPr txBox="1"/>
          <p:nvPr/>
        </p:nvSpPr>
        <p:spPr>
          <a:xfrm>
            <a:off x="4662488" y="2695575"/>
            <a:ext cx="3910013" cy="4349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Buzzer</a:t>
            </a:r>
            <a:endParaRPr lang="en-GB" sz="1300">
              <a:solidFill>
                <a:srgbClr val="FFFFFF"/>
              </a:solidFill>
            </a:endParaRPr>
          </a:p>
        </p:txBody>
      </p:sp>
      <p:pic>
        <p:nvPicPr>
          <p:cNvPr id="1026" name="Picture 2" descr="STM32F103C8T6 Blue Pill pinout diagram">
            <a:extLst>
              <a:ext uri="{FF2B5EF4-FFF2-40B4-BE49-F238E27FC236}">
                <a16:creationId xmlns:a16="http://schemas.microsoft.com/office/drawing/2014/main" id="{6382981C-BF2E-4FC6-88E6-8D9D2D4B35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62488" y="3187700"/>
            <a:ext cx="3910013" cy="2587625"/>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956BBE-6313-4352-981B-7B0D7868EFA9}"/>
              </a:ext>
            </a:extLst>
          </p:cNvPr>
          <p:cNvSpPr txBox="1"/>
          <p:nvPr/>
        </p:nvSpPr>
        <p:spPr>
          <a:xfrm>
            <a:off x="4662488" y="5340350"/>
            <a:ext cx="3910013" cy="4349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STM32</a:t>
            </a:r>
            <a:endParaRPr lang="en-GB" sz="1300">
              <a:solidFill>
                <a:srgbClr val="FFFFFF"/>
              </a:solidFill>
            </a:endParaRPr>
          </a:p>
        </p:txBody>
      </p:sp>
      <p:pic>
        <p:nvPicPr>
          <p:cNvPr id="1030" name="Picture 6" descr="DC Toy / Hobby Motor - 130 Size : ID 711 : $1.95 : Adafruit Industries,  Unique &amp; fun DIY electronics and kits">
            <a:extLst>
              <a:ext uri="{FF2B5EF4-FFF2-40B4-BE49-F238E27FC236}">
                <a16:creationId xmlns:a16="http://schemas.microsoft.com/office/drawing/2014/main" id="{5DAAD302-59CC-4C45-9BD4-AFCB1DF45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238" y="958850"/>
            <a:ext cx="2933700" cy="2181225"/>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3BA22D-02E4-4299-8AE8-58AEB875ED35}"/>
              </a:ext>
            </a:extLst>
          </p:cNvPr>
          <p:cNvSpPr txBox="1"/>
          <p:nvPr/>
        </p:nvSpPr>
        <p:spPr>
          <a:xfrm>
            <a:off x="8631238" y="2706688"/>
            <a:ext cx="2933700" cy="4349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DC motor</a:t>
            </a:r>
            <a:endParaRPr lang="en-GB" sz="1300">
              <a:solidFill>
                <a:srgbClr val="FFFFFF"/>
              </a:solidFill>
            </a:endParaRPr>
          </a:p>
        </p:txBody>
      </p:sp>
      <p:pic>
        <p:nvPicPr>
          <p:cNvPr id="1032" name="Picture 8" descr="Temperature Sensor LM35. | Download Scientific Diagram">
            <a:extLst>
              <a:ext uri="{FF2B5EF4-FFF2-40B4-BE49-F238E27FC236}">
                <a16:creationId xmlns:a16="http://schemas.microsoft.com/office/drawing/2014/main" id="{97CB1F67-7EC7-4BB1-83E0-628EF4073E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1238" y="3200400"/>
            <a:ext cx="2933700" cy="2574925"/>
          </a:xfrm>
          <a:prstGeom prst="rect">
            <a:avLst/>
          </a:prstGeom>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40A67A-C5D5-4F39-948F-A00AA7D9A927}"/>
              </a:ext>
            </a:extLst>
          </p:cNvPr>
          <p:cNvSpPr txBox="1"/>
          <p:nvPr/>
        </p:nvSpPr>
        <p:spPr>
          <a:xfrm>
            <a:off x="8631238" y="5340350"/>
            <a:ext cx="2933700" cy="4349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LM35</a:t>
            </a:r>
            <a:endParaRPr lang="en-GB" sz="1300">
              <a:solidFill>
                <a:srgbClr val="FFFFFF"/>
              </a:solidFill>
            </a:endParaRPr>
          </a:p>
        </p:txBody>
      </p:sp>
      <p:sp>
        <p:nvSpPr>
          <p:cNvPr id="2" name="Title 1">
            <a:extLst>
              <a:ext uri="{FF2B5EF4-FFF2-40B4-BE49-F238E27FC236}">
                <a16:creationId xmlns:a16="http://schemas.microsoft.com/office/drawing/2014/main" id="{C17ACF04-A88A-4E75-BABA-A122F9E283A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Components</a:t>
            </a:r>
            <a:endParaRPr lang="en-GB" sz="3200">
              <a:solidFill>
                <a:srgbClr val="FFFFFF"/>
              </a:solidFill>
            </a:endParaRPr>
          </a:p>
        </p:txBody>
      </p:sp>
    </p:spTree>
    <p:extLst>
      <p:ext uri="{BB962C8B-B14F-4D97-AF65-F5344CB8AC3E}">
        <p14:creationId xmlns:p14="http://schemas.microsoft.com/office/powerpoint/2010/main" val="2498681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CC46-84DC-4878-8883-2C4528FCA56C}"/>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3600"/>
              <a:t>STM32 connected with Sensors</a:t>
            </a:r>
          </a:p>
        </p:txBody>
      </p:sp>
      <p:sp>
        <p:nvSpPr>
          <p:cNvPr id="6" name="TextBox 5">
            <a:extLst>
              <a:ext uri="{FF2B5EF4-FFF2-40B4-BE49-F238E27FC236}">
                <a16:creationId xmlns:a16="http://schemas.microsoft.com/office/drawing/2014/main" id="{AD533F35-8950-47B8-B593-481F1537D1AD}"/>
              </a:ext>
            </a:extLst>
          </p:cNvPr>
          <p:cNvSpPr txBox="1"/>
          <p:nvPr/>
        </p:nvSpPr>
        <p:spPr>
          <a:xfrm>
            <a:off x="648931" y="2438401"/>
            <a:ext cx="3667036" cy="377952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For LM35(pin2 connected PA7) with pin1(power)and pin3(ground)</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For Buzzer(two pins: First pin connect to ground and second pin connect to PA6)</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For DC Fan(two pins: first pin connect to ground and second pin connect to PA5)</a:t>
            </a:r>
          </a:p>
        </p:txBody>
      </p:sp>
      <p:sp>
        <p:nvSpPr>
          <p:cNvPr id="22"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3E13D2-5CBB-414B-8F27-815A462BDE41}"/>
              </a:ext>
            </a:extLst>
          </p:cNvPr>
          <p:cNvPicPr>
            <a:picLocks noGrp="1" noChangeAspect="1"/>
          </p:cNvPicPr>
          <p:nvPr>
            <p:ph idx="1"/>
          </p:nvPr>
        </p:nvPicPr>
        <p:blipFill rotWithShape="1">
          <a:blip r:embed="rId2"/>
          <a:srcRect l="6814" r="2885" b="-3"/>
          <a:stretch/>
        </p:blipFill>
        <p:spPr>
          <a:xfrm>
            <a:off x="5276088" y="640082"/>
            <a:ext cx="6276250" cy="5577838"/>
          </a:xfrm>
          <a:prstGeom prst="rect">
            <a:avLst/>
          </a:prstGeom>
          <a:effectLst/>
        </p:spPr>
      </p:pic>
    </p:spTree>
    <p:extLst>
      <p:ext uri="{BB962C8B-B14F-4D97-AF65-F5344CB8AC3E}">
        <p14:creationId xmlns:p14="http://schemas.microsoft.com/office/powerpoint/2010/main" val="571712893"/>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1B2FB-1A7C-45CC-8D80-5151EDCA22F1}"/>
              </a:ext>
            </a:extLst>
          </p:cNvPr>
          <p:cNvSpPr>
            <a:spLocks noGrp="1"/>
          </p:cNvSpPr>
          <p:nvPr>
            <p:ph type="title"/>
          </p:nvPr>
        </p:nvSpPr>
        <p:spPr>
          <a:xfrm>
            <a:off x="1020467" y="1397120"/>
            <a:ext cx="4707671" cy="1225650"/>
          </a:xfrm>
        </p:spPr>
        <p:txBody>
          <a:bodyPr vert="horz" lIns="91440" tIns="45720" rIns="91440" bIns="45720" rtlCol="0" anchor="b">
            <a:normAutofit/>
          </a:bodyPr>
          <a:lstStyle/>
          <a:p>
            <a:r>
              <a:rPr lang="en-US" sz="3800">
                <a:solidFill>
                  <a:schemeClr val="bg1"/>
                </a:solidFill>
              </a:rPr>
              <a:t>How it works?</a:t>
            </a:r>
          </a:p>
        </p:txBody>
      </p:sp>
      <p:sp>
        <p:nvSpPr>
          <p:cNvPr id="5" name="TextBox 4">
            <a:extLst>
              <a:ext uri="{FF2B5EF4-FFF2-40B4-BE49-F238E27FC236}">
                <a16:creationId xmlns:a16="http://schemas.microsoft.com/office/drawing/2014/main" id="{06B3E5A5-2B69-4166-93C1-7853A93497DF}"/>
              </a:ext>
            </a:extLst>
          </p:cNvPr>
          <p:cNvSpPr txBox="1"/>
          <p:nvPr/>
        </p:nvSpPr>
        <p:spPr>
          <a:xfrm>
            <a:off x="1020467" y="2891752"/>
            <a:ext cx="4707671" cy="23345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When temperature(LM35) increased, the fan dc stop then buzzer rings as this signal for user to check for car engine or thermostat of car</a:t>
            </a:r>
          </a:p>
        </p:txBody>
      </p:sp>
      <p:pic>
        <p:nvPicPr>
          <p:cNvPr id="4" name="Content Placeholder 4">
            <a:extLst>
              <a:ext uri="{FF2B5EF4-FFF2-40B4-BE49-F238E27FC236}">
                <a16:creationId xmlns:a16="http://schemas.microsoft.com/office/drawing/2014/main" id="{BC5BFDB2-EA3F-4909-8C5F-0CD78517CB62}"/>
              </a:ext>
            </a:extLst>
          </p:cNvPr>
          <p:cNvPicPr>
            <a:picLocks noGrp="1" noChangeAspect="1"/>
          </p:cNvPicPr>
          <p:nvPr>
            <p:ph idx="1"/>
          </p:nvPr>
        </p:nvPicPr>
        <p:blipFill rotWithShape="1">
          <a:blip r:embed="rId2"/>
          <a:srcRect l="10080" r="6152" b="-2"/>
          <a:stretch/>
        </p:blipFill>
        <p:spPr>
          <a:xfrm>
            <a:off x="6735467" y="977900"/>
            <a:ext cx="5037433" cy="4826000"/>
          </a:xfrm>
          <a:prstGeom prst="rect">
            <a:avLst/>
          </a:prstGeom>
        </p:spPr>
      </p:pic>
      <p:sp>
        <p:nvSpPr>
          <p:cNvPr id="26" name="Rectangle 1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835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7255073-020C-42EC-9DD6-C33BE79C4752}"/>
              </a:ext>
            </a:extLst>
          </p:cNvPr>
          <p:cNvSpPr>
            <a:spLocks noGrp="1"/>
          </p:cNvSpPr>
          <p:nvPr>
            <p:ph type="title"/>
          </p:nvPr>
        </p:nvSpPr>
        <p:spPr>
          <a:xfrm>
            <a:off x="838200" y="468113"/>
            <a:ext cx="4631033" cy="1383109"/>
          </a:xfrm>
        </p:spPr>
        <p:txBody>
          <a:bodyPr vert="horz" lIns="91440" tIns="45720" rIns="91440" bIns="45720" rtlCol="0" anchor="b">
            <a:normAutofit/>
          </a:bodyPr>
          <a:lstStyle/>
          <a:p>
            <a:r>
              <a:rPr lang="en-US" sz="3800" kern="1200">
                <a:solidFill>
                  <a:schemeClr val="bg1"/>
                </a:solidFill>
                <a:latin typeface="+mj-lt"/>
                <a:ea typeface="+mj-ea"/>
                <a:cs typeface="+mj-cs"/>
              </a:rPr>
              <a:t>Prototype </a:t>
            </a:r>
          </a:p>
        </p:txBody>
      </p:sp>
      <p:cxnSp>
        <p:nvCxnSpPr>
          <p:cNvPr id="29" name="Straight Connector 28">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523766-BAE3-43CA-A0E5-E4DCA1628BE3}"/>
              </a:ext>
            </a:extLst>
          </p:cNvPr>
          <p:cNvSpPr txBox="1"/>
          <p:nvPr/>
        </p:nvSpPr>
        <p:spPr>
          <a:xfrm>
            <a:off x="838200" y="2120204"/>
            <a:ext cx="4631033" cy="25770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After we connect STM32 with sensors, we need to connect SPI to Ethernet(W5500) as STM32 doesn’t has Ethernet port to take signal data from STM32, so W5500 in order to make communication between STM32, Raspberry pi.</a:t>
            </a:r>
          </a:p>
        </p:txBody>
      </p:sp>
      <p:pic>
        <p:nvPicPr>
          <p:cNvPr id="5" name="Content Placeholder 4">
            <a:extLst>
              <a:ext uri="{FF2B5EF4-FFF2-40B4-BE49-F238E27FC236}">
                <a16:creationId xmlns:a16="http://schemas.microsoft.com/office/drawing/2014/main" id="{7948CE35-30CA-4BE3-885D-0DA44AFD61EF}"/>
              </a:ext>
            </a:extLst>
          </p:cNvPr>
          <p:cNvPicPr>
            <a:picLocks noGrp="1" noChangeAspect="1"/>
          </p:cNvPicPr>
          <p:nvPr>
            <p:ph idx="1"/>
          </p:nvPr>
        </p:nvPicPr>
        <p:blipFill rotWithShape="1">
          <a:blip r:embed="rId2"/>
          <a:srcRect l="15098"/>
          <a:stretch/>
        </p:blipFill>
        <p:spPr>
          <a:xfrm>
            <a:off x="6515727" y="5002726"/>
            <a:ext cx="5676273" cy="1855273"/>
          </a:xfrm>
          <a:prstGeom prst="rect">
            <a:avLst/>
          </a:prstGeom>
        </p:spPr>
      </p:pic>
      <p:grpSp>
        <p:nvGrpSpPr>
          <p:cNvPr id="31" name="Group 30">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32" name="Straight Connector 31">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280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81029" y="2865409"/>
            <a:ext cx="4703619" cy="1548173"/>
          </a:xfrm>
          <a:prstGeom prst="rect">
            <a:avLst/>
          </a:prstGeom>
        </p:spPr>
        <p:txBody>
          <a:bodyPr vert="horz" lIns="91440" tIns="45720" rIns="91440" bIns="45720" rtlCol="0" anchor="b">
            <a:normAutofit fontScale="925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4400">
              <a:spcBef>
                <a:spcPct val="0"/>
              </a:spcBef>
              <a:spcAft>
                <a:spcPts val="600"/>
              </a:spcAft>
            </a:pPr>
            <a:r>
              <a:rPr lang="en-US" sz="4800" dirty="0">
                <a:solidFill>
                  <a:schemeClr val="tx1"/>
                </a:solidFill>
                <a:latin typeface="+mj-lt"/>
                <a:ea typeface="+mj-ea"/>
                <a:cs typeface="+mj-cs"/>
              </a:rPr>
              <a:t>Cloud development integration</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59569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6517481" y="2909529"/>
            <a:ext cx="4901802" cy="1038942"/>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Web and cloud-based applications became a major part in any system no matter what the field is. Major vendors now look forward to make benefits of these technologies and integrate them with their systems.</a:t>
            </a: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iagram">
            <a:extLst>
              <a:ext uri="{FF2B5EF4-FFF2-40B4-BE49-F238E27FC236}">
                <a16:creationId xmlns:a16="http://schemas.microsoft.com/office/drawing/2014/main" id="{8AAEFD80-B392-FA76-1E1A-B15DD126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17" y="2121516"/>
            <a:ext cx="5607856" cy="2614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1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0279AA-7899-E83D-09F6-33AAA425A4FF}"/>
              </a:ext>
            </a:extLst>
          </p:cNvPr>
          <p:cNvSpPr txBox="1">
            <a:spLocks/>
          </p:cNvSpPr>
          <p:nvPr/>
        </p:nvSpPr>
        <p:spPr>
          <a:xfrm>
            <a:off x="3513274" y="746533"/>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dirty="0">
                <a:solidFill>
                  <a:schemeClr val="bg1"/>
                </a:solidFill>
                <a:latin typeface="Oswald Light"/>
              </a:rPr>
              <a:t>OUR PROJECT MOTIVATION</a:t>
            </a:r>
            <a:endParaRPr lang="en-US" dirty="0">
              <a:solidFill>
                <a:schemeClr val="bg1"/>
              </a:solidFill>
              <a:latin typeface="Oswald Light" pitchFamily="2" charset="0"/>
            </a:endParaRPr>
          </a:p>
        </p:txBody>
      </p:sp>
      <p:sp>
        <p:nvSpPr>
          <p:cNvPr id="4" name="TextBox 3">
            <a:extLst>
              <a:ext uri="{FF2B5EF4-FFF2-40B4-BE49-F238E27FC236}">
                <a16:creationId xmlns:a16="http://schemas.microsoft.com/office/drawing/2014/main" id="{7E862914-1D42-EF95-8F3E-12675E000E02}"/>
              </a:ext>
            </a:extLst>
          </p:cNvPr>
          <p:cNvSpPr txBox="1"/>
          <p:nvPr/>
        </p:nvSpPr>
        <p:spPr>
          <a:xfrm>
            <a:off x="130232" y="1467004"/>
            <a:ext cx="5965768" cy="4801314"/>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latin typeface="-apple-system"/>
              </a:rPr>
              <a:t>T</a:t>
            </a:r>
            <a:r>
              <a:rPr lang="en-GB" b="0" i="0" dirty="0">
                <a:solidFill>
                  <a:schemeClr val="bg1"/>
                </a:solidFill>
                <a:effectLst/>
                <a:latin typeface="-apple-system"/>
              </a:rPr>
              <a:t>he main motivation for our project is to provide features that aids to minimize road accidents and try to secure the car from thefts this goal can be achieved by providing the car with 360-degree awareness of similarly equipped vehicles within a range using V2V technology.</a:t>
            </a:r>
          </a:p>
          <a:p>
            <a:pPr marL="285750" indent="-285750" algn="just">
              <a:buFont typeface="Arial" panose="020B0604020202020204" pitchFamily="34" charset="0"/>
              <a:buChar char="•"/>
            </a:pPr>
            <a:endParaRPr lang="en-US" dirty="0">
              <a:solidFill>
                <a:schemeClr val="bg1"/>
              </a:solidFill>
              <a:latin typeface="-apple-system"/>
            </a:endParaRPr>
          </a:p>
          <a:p>
            <a:pPr marL="285750" indent="-285750" algn="just">
              <a:buFont typeface="Arial" panose="020B0604020202020204" pitchFamily="34" charset="0"/>
              <a:buChar char="•"/>
            </a:pPr>
            <a:r>
              <a:rPr lang="en-GB" b="0" i="0" dirty="0">
                <a:solidFill>
                  <a:schemeClr val="bg1"/>
                </a:solidFill>
                <a:effectLst/>
                <a:latin typeface="-apple-system"/>
              </a:rPr>
              <a:t>Vehicle-to-Vehicle (V2V) communications among nearby vehicles in the form of continuous broadcast of Basic Safety Messages (BSMs) has the potential to prevent up to 75% of all roadway crashes through active safety applications. Basically, BSM(basic safety messages) are shared using V2V communication to provide a safer driving journey. The correctness and reliability of BSMs, which contain information like sender's position, speed, etc., are of prime importance as they directly affect the outcome and effectiveness of safety applications based on them.</a:t>
            </a:r>
            <a:endParaRPr lang="en-GB" dirty="0">
              <a:solidFill>
                <a:schemeClr val="bg1"/>
              </a:solidFill>
              <a:latin typeface="-apple-system"/>
            </a:endParaRPr>
          </a:p>
          <a:p>
            <a:pPr marL="285750" indent="-285750" algn="just">
              <a:buFont typeface="Arial" panose="020B0604020202020204" pitchFamily="34" charset="0"/>
              <a:buChar char="•"/>
            </a:pPr>
            <a:endParaRPr lang="en-US" dirty="0">
              <a:solidFill>
                <a:schemeClr val="bg1"/>
              </a:solidFill>
              <a:latin typeface="-apple-system"/>
            </a:endParaRPr>
          </a:p>
        </p:txBody>
      </p:sp>
      <p:sp>
        <p:nvSpPr>
          <p:cNvPr id="7" name="TextBox 6">
            <a:extLst>
              <a:ext uri="{FF2B5EF4-FFF2-40B4-BE49-F238E27FC236}">
                <a16:creationId xmlns:a16="http://schemas.microsoft.com/office/drawing/2014/main" id="{79CEA0EE-E96E-BEF3-2517-A6406FF0C2ED}"/>
              </a:ext>
            </a:extLst>
          </p:cNvPr>
          <p:cNvSpPr txBox="1"/>
          <p:nvPr/>
        </p:nvSpPr>
        <p:spPr>
          <a:xfrm>
            <a:off x="6096000" y="1986982"/>
            <a:ext cx="6096000" cy="3200876"/>
          </a:xfrm>
          <a:prstGeom prst="rect">
            <a:avLst/>
          </a:prstGeom>
          <a:noFill/>
        </p:spPr>
        <p:txBody>
          <a:bodyPr wrap="square">
            <a:spAutoFit/>
          </a:bodyPr>
          <a:lstStyle/>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apple-system"/>
              </a:rPr>
              <a:t>A user wants to have easy access to his car features from his mobile device</a:t>
            </a:r>
          </a:p>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apple-system"/>
              </a:rPr>
              <a:t>A user needs to have continuous updates about what’s going on with his vehicle</a:t>
            </a:r>
          </a:p>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lang="en-US" sz="1800" dirty="0">
                <a:solidFill>
                  <a:schemeClr val="bg1"/>
                </a:solidFill>
                <a:latin typeface="-apple-system"/>
              </a:rPr>
              <a:t>Modern vehicles need cloud services for them to extend their functionalities.</a:t>
            </a:r>
            <a:endParaRPr kumimoji="0" lang="en-US" sz="1800" b="0" i="0" u="none" strike="noStrike" kern="1200" cap="none" spc="0" normalizeH="0" baseline="0" noProof="0" dirty="0">
              <a:ln>
                <a:noFill/>
              </a:ln>
              <a:solidFill>
                <a:schemeClr val="bg1"/>
              </a:solidFill>
              <a:effectLst/>
              <a:uLnTx/>
              <a:uFillTx/>
              <a:latin typeface="-apple-system"/>
            </a:endParaRPr>
          </a:p>
          <a:p>
            <a:pPr marL="285750" marR="0" lvl="0" indent="-285750" algn="just"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apple-system"/>
              </a:rPr>
              <a:t>Bad usage of vehicles could lead to serious problems for the driver and his surrounding environment. An automated crisis management system is needed in order to avoid this from happening</a:t>
            </a:r>
            <a:endParaRPr kumimoji="0" lang="en-US" sz="1600" b="0" i="0" u="none" strike="noStrike" kern="1200" cap="none" spc="0" normalizeH="0" baseline="0" noProof="0" dirty="0">
              <a:ln>
                <a:noFill/>
              </a:ln>
              <a:solidFill>
                <a:schemeClr val="bg1"/>
              </a:solidFill>
              <a:effectLst/>
              <a:uLnTx/>
              <a:uFillTx/>
              <a:latin typeface="-apple-system"/>
            </a:endParaRPr>
          </a:p>
        </p:txBody>
      </p:sp>
    </p:spTree>
    <p:extLst>
      <p:ext uri="{BB962C8B-B14F-4D97-AF65-F5344CB8AC3E}">
        <p14:creationId xmlns:p14="http://schemas.microsoft.com/office/powerpoint/2010/main" val="3493534698"/>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910195" y="1255187"/>
            <a:ext cx="4901802" cy="4347626"/>
          </a:xfrm>
          <a:prstGeom prst="rect">
            <a:avLst/>
          </a:prstGeom>
        </p:spPr>
        <p:txBody>
          <a:bodyPr vert="horz" lIns="91440" tIns="45720" rIns="91440" bIns="45720" rtlCol="0" anchor="b">
            <a:normAutofit fontScale="925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1800" b="0" i="0" dirty="0">
                <a:solidFill>
                  <a:schemeClr val="bg1"/>
                </a:solidFill>
                <a:effectLst/>
                <a:latin typeface="-apple-system"/>
              </a:rPr>
              <a:t> The tycoons of the automotive industry have started taking some steps on order for this to happen. from those major steps is:</a:t>
            </a:r>
          </a:p>
          <a:p>
            <a:pPr algn="l">
              <a:buFont typeface="Arial" panose="020B0604020202020204" pitchFamily="34" charset="0"/>
              <a:buChar char="•"/>
            </a:pPr>
            <a:r>
              <a:rPr lang="en-US" sz="1800" b="0" i="0" dirty="0">
                <a:solidFill>
                  <a:schemeClr val="bg1"/>
                </a:solidFill>
                <a:effectLst/>
                <a:latin typeface="-apple-system"/>
              </a:rPr>
              <a:t>forming the </a:t>
            </a:r>
            <a:r>
              <a:rPr lang="en-US" sz="1800" b="0" i="0" u="none" strike="noStrike" dirty="0">
                <a:solidFill>
                  <a:schemeClr val="bg1"/>
                </a:solidFill>
                <a:effectLst/>
                <a:latin typeface="-apple-system"/>
                <a:hlinkClick r:id="rId2">
                  <a:extLst>
                    <a:ext uri="{A12FA001-AC4F-418D-AE19-62706E023703}">
                      <ahyp:hlinkClr xmlns:ahyp="http://schemas.microsoft.com/office/drawing/2018/hyperlinkcolor" val="tx"/>
                    </a:ext>
                  </a:extLst>
                </a:hlinkClick>
              </a:rPr>
              <a:t>e-Sync alliance</a:t>
            </a:r>
            <a:r>
              <a:rPr lang="en-US" sz="1800" b="0" i="0" dirty="0">
                <a:solidFill>
                  <a:schemeClr val="bg1"/>
                </a:solidFill>
                <a:effectLst/>
                <a:latin typeface="-apple-system"/>
              </a:rPr>
              <a:t> for creating a high-confidence multi-vendor path to creating end-to-end secure OTA and data services for the connected car through a global network of co-operating suppliers.</a:t>
            </a:r>
          </a:p>
          <a:p>
            <a:pPr algn="l">
              <a:buFont typeface="Arial" panose="020B0604020202020204" pitchFamily="34" charset="0"/>
              <a:buChar char="•"/>
            </a:pPr>
            <a:r>
              <a:rPr lang="en-US" sz="1800" b="0" i="0" dirty="0">
                <a:solidFill>
                  <a:schemeClr val="bg1"/>
                </a:solidFill>
                <a:effectLst/>
                <a:latin typeface="-apple-system"/>
              </a:rPr>
              <a:t> Standards for these software have been created like</a:t>
            </a:r>
          </a:p>
          <a:p>
            <a:pPr marL="742950" lvl="1" indent="-285750" algn="l">
              <a:buFont typeface="Arial" panose="020B0604020202020204" pitchFamily="34" charset="0"/>
              <a:buChar char="•"/>
            </a:pPr>
            <a:r>
              <a:rPr lang="en-US" sz="1600" b="0" i="0" u="none" strike="noStrike" dirty="0">
                <a:solidFill>
                  <a:schemeClr val="bg1"/>
                </a:solidFill>
                <a:effectLst/>
                <a:latin typeface="-apple-system"/>
                <a:hlinkClick r:id="rId3">
                  <a:extLst>
                    <a:ext uri="{A12FA001-AC4F-418D-AE19-62706E023703}">
                      <ahyp:hlinkClr xmlns:ahyp="http://schemas.microsoft.com/office/drawing/2018/hyperlinkcolor" val="tx"/>
                    </a:ext>
                  </a:extLst>
                </a:hlinkClick>
              </a:rPr>
              <a:t>UN-R155</a:t>
            </a:r>
            <a:r>
              <a:rPr lang="en-US" sz="1600" b="0" i="0" dirty="0">
                <a:solidFill>
                  <a:schemeClr val="bg1"/>
                </a:solidFill>
                <a:effectLst/>
                <a:latin typeface="-apple-system"/>
              </a:rPr>
              <a:t> which illustrates the security standards for all applications that use the networks.</a:t>
            </a:r>
          </a:p>
          <a:p>
            <a:pPr marL="742950" lvl="1" indent="-285750" algn="l">
              <a:buFont typeface="Arial" panose="020B0604020202020204" pitchFamily="34" charset="0"/>
              <a:buChar char="•"/>
            </a:pPr>
            <a:r>
              <a:rPr lang="en-US"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UN-R156</a:t>
            </a:r>
            <a:r>
              <a:rPr lang="en-US" sz="1600" b="0" i="0" dirty="0">
                <a:solidFill>
                  <a:schemeClr val="bg1"/>
                </a:solidFill>
                <a:effectLst/>
                <a:latin typeface="-apple-system"/>
              </a:rPr>
              <a:t> which illustrates the importance of creating a software update management system for any software before it's published to the market and each version identification requirements.</a:t>
            </a:r>
          </a:p>
        </p:txBody>
      </p:sp>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1FB53E27-C95C-6AF4-C5C0-A5CA7645C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997" y="1502488"/>
            <a:ext cx="5299589" cy="1870443"/>
          </a:xfrm>
          <a:prstGeom prst="rect">
            <a:avLst/>
          </a:prstGeom>
        </p:spPr>
      </p:pic>
      <p:pic>
        <p:nvPicPr>
          <p:cNvPr id="6" name="Picture 10" descr="Logo&#10;&#10;Description automatically generated">
            <a:extLst>
              <a:ext uri="{FF2B5EF4-FFF2-40B4-BE49-F238E27FC236}">
                <a16:creationId xmlns:a16="http://schemas.microsoft.com/office/drawing/2014/main" id="{DD3B4534-9B50-1051-A36A-3F77B574E8C1}"/>
              </a:ext>
            </a:extLst>
          </p:cNvPr>
          <p:cNvPicPr>
            <a:picLocks noChangeAspect="1"/>
          </p:cNvPicPr>
          <p:nvPr/>
        </p:nvPicPr>
        <p:blipFill>
          <a:blip r:embed="rId6"/>
          <a:stretch>
            <a:fillRect/>
          </a:stretch>
        </p:blipFill>
        <p:spPr>
          <a:xfrm>
            <a:off x="8957561" y="3457633"/>
            <a:ext cx="2570479" cy="1222811"/>
          </a:xfrm>
          <a:prstGeom prst="rect">
            <a:avLst/>
          </a:prstGeom>
        </p:spPr>
      </p:pic>
      <p:pic>
        <p:nvPicPr>
          <p:cNvPr id="8" name="Picture 7">
            <a:extLst>
              <a:ext uri="{FF2B5EF4-FFF2-40B4-BE49-F238E27FC236}">
                <a16:creationId xmlns:a16="http://schemas.microsoft.com/office/drawing/2014/main" id="{51B6F62B-3E48-2D61-2836-AAC06F1742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13484" y="2700072"/>
            <a:ext cx="3809524" cy="2133333"/>
          </a:xfrm>
          <a:prstGeom prst="rect">
            <a:avLst/>
          </a:prstGeom>
        </p:spPr>
      </p:pic>
      <p:pic>
        <p:nvPicPr>
          <p:cNvPr id="11" name="Picture 10" descr="Text, logo&#10;&#10;Description automatically generated">
            <a:extLst>
              <a:ext uri="{FF2B5EF4-FFF2-40B4-BE49-F238E27FC236}">
                <a16:creationId xmlns:a16="http://schemas.microsoft.com/office/drawing/2014/main" id="{2D485D52-8BF7-418F-A73E-8BCD8A15B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8246" y="3741588"/>
            <a:ext cx="4048125" cy="2857500"/>
          </a:xfrm>
          <a:prstGeom prst="rect">
            <a:avLst/>
          </a:prstGeom>
        </p:spPr>
      </p:pic>
      <p:pic>
        <p:nvPicPr>
          <p:cNvPr id="15" name="Picture 14">
            <a:extLst>
              <a:ext uri="{FF2B5EF4-FFF2-40B4-BE49-F238E27FC236}">
                <a16:creationId xmlns:a16="http://schemas.microsoft.com/office/drawing/2014/main" id="{92A6E321-CA24-4858-BEC4-7A8424B5884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28957" y="3749959"/>
            <a:ext cx="2786301" cy="1966800"/>
          </a:xfrm>
          <a:prstGeom prst="rect">
            <a:avLst/>
          </a:prstGeom>
        </p:spPr>
      </p:pic>
    </p:spTree>
    <p:extLst>
      <p:ext uri="{BB962C8B-B14F-4D97-AF65-F5344CB8AC3E}">
        <p14:creationId xmlns:p14="http://schemas.microsoft.com/office/powerpoint/2010/main" val="177392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6539506" y="1255187"/>
            <a:ext cx="4901802" cy="4347626"/>
          </a:xfrm>
          <a:prstGeom prst="rect">
            <a:avLst/>
          </a:prstGeom>
        </p:spPr>
        <p:txBody>
          <a:bodyPr vert="horz" lIns="91440" tIns="45720" rIns="91440" bIns="45720" rtlCol="0" anchor="b">
            <a:normAutofit fontScale="92500" lnSpcReduction="20000"/>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Our purpose is to create a companion web application that complies with these standards to be familiar with them and be able to create applications at that level after our graduation. So, we decided to implement Vehicle plus.</a:t>
            </a:r>
          </a:p>
          <a:p>
            <a:pPr marL="0" marR="0" lvl="0" indent="0" algn="l" defTabSz="1460754" rtl="0" eaLnBrk="1" fontAlgn="auto" latinLnBrk="0" hangingPunct="1">
              <a:lnSpc>
                <a:spcPct val="90000"/>
              </a:lnSpc>
              <a:spcBef>
                <a:spcPts val="1598"/>
              </a:spcBef>
              <a:spcAft>
                <a:spcPts val="0"/>
              </a:spcAft>
              <a:buClrTx/>
              <a:buSzTx/>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The application is concerned with certain issues which are:</a:t>
            </a:r>
          </a:p>
          <a:p>
            <a:pPr marL="285750" marR="0" lvl="0" indent="-285750" algn="l"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Providing services for the automotive owner to facilitate its usage.</a:t>
            </a:r>
          </a:p>
          <a:p>
            <a:pPr marL="285750" marR="0" lvl="0" indent="-285750" algn="l"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Continuously updating the owner about his vehicle.</a:t>
            </a:r>
          </a:p>
          <a:p>
            <a:pPr marL="285750" marR="0" lvl="0" indent="-285750" algn="l"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Creating a SUMS system for the TCU software.</a:t>
            </a:r>
          </a:p>
          <a:p>
            <a:pPr marL="285750" marR="0" lvl="0" indent="-285750" algn="l"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Provide cloud-based API services to aid the TCU in increasing its efficiency.</a:t>
            </a:r>
          </a:p>
          <a:p>
            <a:pPr marL="285750" marR="0" lvl="0" indent="-285750" algn="l" defTabSz="1460754" rtl="0" eaLnBrk="1" fontAlgn="auto" latinLnBrk="0" hangingPunct="1">
              <a:lnSpc>
                <a:spcPct val="90000"/>
              </a:lnSpc>
              <a:spcBef>
                <a:spcPts val="1598"/>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ple-system"/>
                <a:ea typeface="+mn-ea"/>
                <a:cs typeface="+mn-cs"/>
              </a:rPr>
              <a:t>Prevent hazards that a user might face due to bad usage of his vehicle.</a:t>
            </a:r>
            <a:endParaRPr kumimoji="0" lang="en-US" sz="1600" b="0" i="0" u="none" strike="noStrike" kern="1200" cap="none" spc="0" normalizeH="0" baseline="0" noProof="0" dirty="0">
              <a:ln>
                <a:noFill/>
              </a:ln>
              <a:solidFill>
                <a:prstClr val="white"/>
              </a:solidFill>
              <a:effectLst/>
              <a:uLnTx/>
              <a:uFillTx/>
              <a:latin typeface="-apple-system"/>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alphaModFix/>
          </a:blip>
          <a:srcRect t="27903" r="2" b="27007"/>
          <a:stretch/>
        </p:blipFill>
        <p:spPr>
          <a:xfrm>
            <a:off x="473874" y="1057275"/>
            <a:ext cx="5917401" cy="4743450"/>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585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7791BC5-C587-BD6B-0AF7-CF70010215A6}"/>
              </a:ext>
            </a:extLst>
          </p:cNvPr>
          <p:cNvPicPr>
            <a:picLocks noChangeAspect="1"/>
          </p:cNvPicPr>
          <p:nvPr/>
        </p:nvPicPr>
        <p:blipFill>
          <a:blip r:embed="rId3"/>
          <a:stretch>
            <a:fillRect/>
          </a:stretch>
        </p:blipFill>
        <p:spPr>
          <a:xfrm>
            <a:off x="0" y="3668"/>
            <a:ext cx="12193214" cy="6851807"/>
          </a:xfrm>
          <a:prstGeom prst="rect">
            <a:avLst/>
          </a:prstGeom>
        </p:spPr>
      </p:pic>
    </p:spTree>
    <p:extLst>
      <p:ext uri="{BB962C8B-B14F-4D97-AF65-F5344CB8AC3E}">
        <p14:creationId xmlns:p14="http://schemas.microsoft.com/office/powerpoint/2010/main" val="2984670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1" y="1122363"/>
            <a:ext cx="4108768"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lang="en-US" sz="4800" dirty="0">
                <a:solidFill>
                  <a:prstClr val="white"/>
                </a:solidFill>
                <a:latin typeface="Calibri Light" panose="020F0302020204030204"/>
              </a:rPr>
              <a:t>App Modules</a:t>
            </a:r>
            <a:endPar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149680"/>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1" y="1122363"/>
            <a:ext cx="4108768"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App Modules</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C722FC-1887-0BCB-FB1A-9BE7C0E636CE}"/>
              </a:ext>
            </a:extLst>
          </p:cNvPr>
          <p:cNvSpPr txBox="1"/>
          <p:nvPr/>
        </p:nvSpPr>
        <p:spPr>
          <a:xfrm>
            <a:off x="477981" y="4785631"/>
            <a:ext cx="5564280" cy="523220"/>
          </a:xfrm>
          <a:prstGeom prst="rect">
            <a:avLst/>
          </a:prstGeom>
          <a:noFill/>
        </p:spPr>
        <p:txBody>
          <a:bodyPr wrap="none" rtlCol="0">
            <a:spAutoFit/>
          </a:bodyPr>
          <a:lstStyle/>
          <a:p>
            <a:r>
              <a:rPr lang="en-US" sz="2800" dirty="0"/>
              <a:t>Back-End server + mobile application</a:t>
            </a:r>
          </a:p>
        </p:txBody>
      </p:sp>
    </p:spTree>
    <p:extLst>
      <p:ext uri="{BB962C8B-B14F-4D97-AF65-F5344CB8AC3E}">
        <p14:creationId xmlns:p14="http://schemas.microsoft.com/office/powerpoint/2010/main" val="33363675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06693" y="2244847"/>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6008017" y="2937393"/>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2</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48891" y="1317881"/>
            <a:ext cx="3640612"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When the User purchase his new vehicle, An account is created and registered to the purchased vehicle as it's owner.</a:t>
            </a:r>
          </a:p>
        </p:txBody>
      </p:sp>
      <p:sp>
        <p:nvSpPr>
          <p:cNvPr id="103" name="Rectangle 102">
            <a:extLst>
              <a:ext uri="{FF2B5EF4-FFF2-40B4-BE49-F238E27FC236}">
                <a16:creationId xmlns:a16="http://schemas.microsoft.com/office/drawing/2014/main" id="{50A8B1D2-BD83-4544-8858-605A63D457BE}"/>
              </a:ext>
            </a:extLst>
          </p:cNvPr>
          <p:cNvSpPr/>
          <p:nvPr/>
        </p:nvSpPr>
        <p:spPr>
          <a:xfrm>
            <a:off x="4880612" y="1573039"/>
            <a:ext cx="3132579" cy="120032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After the initial login, the user will be asked to activate his account using the verification method provided on the account creation.</a:t>
            </a:r>
          </a:p>
        </p:txBody>
      </p:sp>
      <p:sp>
        <p:nvSpPr>
          <p:cNvPr id="106" name="Rectangle 105">
            <a:extLst>
              <a:ext uri="{FF2B5EF4-FFF2-40B4-BE49-F238E27FC236}">
                <a16:creationId xmlns:a16="http://schemas.microsoft.com/office/drawing/2014/main" id="{AF33172A-568A-4C58-964A-D81C32485932}"/>
              </a:ext>
            </a:extLst>
          </p:cNvPr>
          <p:cNvSpPr/>
          <p:nvPr/>
        </p:nvSpPr>
        <p:spPr>
          <a:xfrm>
            <a:off x="9916805" y="3481084"/>
            <a:ext cx="2270102"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After account activation the User is now connected to his vehicle and can access its features.</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10601148" y="5045218"/>
            <a:ext cx="877770" cy="1282355"/>
            <a:chOff x="9251388"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8"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3</a:t>
              </a:r>
            </a:p>
          </p:txBody>
        </p:sp>
      </p:gr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algn="ctr"/>
            <a:r>
              <a:rPr lang="en-US" sz="2400" b="0" i="0" dirty="0">
                <a:solidFill>
                  <a:schemeClr val="bg1"/>
                </a:solidFill>
                <a:effectLst/>
                <a:latin typeface="-apple-system"/>
              </a:rPr>
              <a:t>Login to his primary device</a:t>
            </a:r>
          </a:p>
        </p:txBody>
      </p:sp>
    </p:spTree>
    <p:extLst>
      <p:ext uri="{BB962C8B-B14F-4D97-AF65-F5344CB8AC3E}">
        <p14:creationId xmlns:p14="http://schemas.microsoft.com/office/powerpoint/2010/main" val="1629589881"/>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p:nvPr/>
        </p:nvSpPr>
        <p:spPr>
          <a:xfrm>
            <a:off x="422267" y="152306"/>
            <a:ext cx="7822323" cy="88966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1155700">
              <a:lnSpc>
                <a:spcPct val="80000"/>
              </a:lnSpc>
              <a:defRPr sz="7200">
                <a:solidFill>
                  <a:srgbClr val="FFFFFF"/>
                </a:solidFill>
                <a:latin typeface="Helvetica"/>
                <a:ea typeface="Helvetica"/>
                <a:cs typeface="Helvetica"/>
                <a:sym typeface="Helvetica"/>
              </a:defRPr>
            </a:lvl1pPr>
          </a:lstStyle>
          <a:p>
            <a:r>
              <a:rPr lang="en-US" sz="3600" dirty="0">
                <a:solidFill>
                  <a:schemeClr val="accent1"/>
                </a:solidFill>
                <a:latin typeface="Montserrat"/>
                <a:ea typeface="Montserrat"/>
                <a:cs typeface="Montserrat"/>
              </a:rPr>
              <a:t>Share vehicle access with other devices via primary device</a:t>
            </a:r>
          </a:p>
        </p:txBody>
      </p:sp>
      <p:sp>
        <p:nvSpPr>
          <p:cNvPr id="582" name="Shape 582"/>
          <p:cNvSpPr/>
          <p:nvPr/>
        </p:nvSpPr>
        <p:spPr>
          <a:xfrm>
            <a:off x="191760" y="1455280"/>
            <a:ext cx="2412799" cy="4590987"/>
          </a:xfrm>
          <a:prstGeom prst="roundRect">
            <a:avLst>
              <a:gd name="adj" fmla="val 0"/>
            </a:avLst>
          </a:prstGeom>
          <a:solidFill>
            <a:schemeClr val="bg1"/>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583" name="Shape 583"/>
          <p:cNvSpPr/>
          <p:nvPr/>
        </p:nvSpPr>
        <p:spPr>
          <a:xfrm rot="21600000">
            <a:off x="2330702" y="1567898"/>
            <a:ext cx="159707" cy="152677"/>
          </a:xfrm>
          <a:custGeom>
            <a:avLst/>
            <a:gdLst/>
            <a:ahLst/>
            <a:cxnLst>
              <a:cxn ang="0">
                <a:pos x="wd2" y="hd2"/>
              </a:cxn>
              <a:cxn ang="5400000">
                <a:pos x="wd2" y="hd2"/>
              </a:cxn>
              <a:cxn ang="10800000">
                <a:pos x="wd2" y="hd2"/>
              </a:cxn>
              <a:cxn ang="16200000">
                <a:pos x="wd2" y="hd2"/>
              </a:cxn>
            </a:cxnLst>
            <a:rect l="0" t="0" r="r" b="b"/>
            <a:pathLst>
              <a:path w="21600" h="21600" extrusionOk="0">
                <a:moveTo>
                  <a:pt x="11040" y="21600"/>
                </a:moveTo>
                <a:lnTo>
                  <a:pt x="11040" y="21600"/>
                </a:lnTo>
                <a:cubicBezTo>
                  <a:pt x="16853" y="21600"/>
                  <a:pt x="21600" y="16812"/>
                  <a:pt x="21600" y="11066"/>
                </a:cubicBezTo>
                <a:cubicBezTo>
                  <a:pt x="21600" y="4735"/>
                  <a:pt x="16853" y="0"/>
                  <a:pt x="11040" y="0"/>
                </a:cubicBezTo>
                <a:cubicBezTo>
                  <a:pt x="4747" y="0"/>
                  <a:pt x="0" y="4735"/>
                  <a:pt x="0" y="11066"/>
                </a:cubicBezTo>
                <a:cubicBezTo>
                  <a:pt x="0" y="16812"/>
                  <a:pt x="4747" y="21600"/>
                  <a:pt x="11040" y="21600"/>
                </a:cubicBezTo>
                <a:close/>
                <a:moveTo>
                  <a:pt x="11040" y="21600"/>
                </a:moveTo>
                <a:lnTo>
                  <a:pt x="11040" y="21600"/>
                </a:lnTo>
                <a:close/>
              </a:path>
            </a:pathLst>
          </a:custGeom>
          <a:solidFill>
            <a:schemeClr val="accent2"/>
          </a:solidFill>
          <a:ln>
            <a:bevel/>
          </a:ln>
        </p:spPr>
        <p:txBody>
          <a:bodyPr lIns="0" tIns="0" rIns="0" bIns="0"/>
          <a:lstStyle/>
          <a:p>
            <a:pPr defTabSz="323850">
              <a:defRPr sz="1600">
                <a:latin typeface="Helvetica"/>
                <a:ea typeface="Helvetica"/>
                <a:cs typeface="Helvetica"/>
                <a:sym typeface="Helvetica"/>
              </a:defRPr>
            </a:pPr>
            <a:endParaRPr sz="800" dirty="0">
              <a:latin typeface="Montserrat"/>
              <a:ea typeface="Montserrat"/>
              <a:cs typeface="Montserrat"/>
            </a:endParaRPr>
          </a:p>
        </p:txBody>
      </p:sp>
      <p:sp>
        <p:nvSpPr>
          <p:cNvPr id="584" name="Shape 584"/>
          <p:cNvSpPr/>
          <p:nvPr/>
        </p:nvSpPr>
        <p:spPr>
          <a:xfrm rot="21600000">
            <a:off x="335526" y="1904875"/>
            <a:ext cx="2159504" cy="3456031"/>
          </a:xfrm>
          <a:prstGeom prst="rect">
            <a:avLst/>
          </a:prstGeom>
          <a:solidFill>
            <a:schemeClr val="tx1"/>
          </a:solidFill>
          <a:ln w="25400"/>
        </p:spPr>
        <p:txBody>
          <a:bodyPr lIns="19050" tIns="19050" rIns="19050" bIns="19050"/>
          <a:lstStyle/>
          <a:p>
            <a:pPr defTabSz="1530297">
              <a:buClr>
                <a:srgbClr val="000000"/>
              </a:buClr>
              <a:defRPr sz="18600">
                <a:uFill>
                  <a:solidFill>
                    <a:srgbClr val="000000"/>
                  </a:solidFill>
                </a:uFill>
              </a:defRPr>
            </a:pPr>
            <a:endParaRPr sz="9300" dirty="0">
              <a:latin typeface="Arial"/>
              <a:ea typeface="Arial"/>
              <a:cs typeface="Arial"/>
            </a:endParaRPr>
          </a:p>
        </p:txBody>
      </p:sp>
      <p:sp>
        <p:nvSpPr>
          <p:cNvPr id="585" name="Shape 585"/>
          <p:cNvSpPr/>
          <p:nvPr/>
        </p:nvSpPr>
        <p:spPr>
          <a:xfrm>
            <a:off x="991728" y="1616794"/>
            <a:ext cx="798530" cy="124918"/>
          </a:xfrm>
          <a:prstGeom prst="roundRect">
            <a:avLst>
              <a:gd name="adj" fmla="val 50000"/>
            </a:avLst>
          </a:prstGeom>
          <a:solidFill>
            <a:schemeClr val="accent3"/>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586" name="Shape 586"/>
          <p:cNvSpPr/>
          <p:nvPr/>
        </p:nvSpPr>
        <p:spPr>
          <a:xfrm>
            <a:off x="941684" y="5579254"/>
            <a:ext cx="909630" cy="194316"/>
          </a:xfrm>
          <a:prstGeom prst="roundRect">
            <a:avLst>
              <a:gd name="adj" fmla="val 50000"/>
            </a:avLst>
          </a:prstGeom>
          <a:solidFill>
            <a:schemeClr val="accent2"/>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587" name="Shape 587"/>
          <p:cNvSpPr/>
          <p:nvPr/>
        </p:nvSpPr>
        <p:spPr>
          <a:xfrm>
            <a:off x="491759" y="5030014"/>
            <a:ext cx="1847035" cy="114554"/>
          </a:xfrm>
          <a:prstGeom prst="rect">
            <a:avLst/>
          </a:prstGeom>
          <a:solidFill>
            <a:schemeClr val="bg2"/>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588" name="Shape 588"/>
          <p:cNvSpPr/>
          <p:nvPr/>
        </p:nvSpPr>
        <p:spPr>
          <a:xfrm>
            <a:off x="491759" y="4788439"/>
            <a:ext cx="1847035" cy="114553"/>
          </a:xfrm>
          <a:prstGeom prst="rect">
            <a:avLst/>
          </a:prstGeom>
          <a:solidFill>
            <a:schemeClr val="bg2"/>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589" name="Shape 589"/>
          <p:cNvSpPr/>
          <p:nvPr/>
        </p:nvSpPr>
        <p:spPr>
          <a:xfrm>
            <a:off x="491759" y="4592149"/>
            <a:ext cx="1847035" cy="114553"/>
          </a:xfrm>
          <a:prstGeom prst="rect">
            <a:avLst/>
          </a:prstGeom>
          <a:solidFill>
            <a:schemeClr val="bg2"/>
          </a:solidFill>
          <a:ln w="12700">
            <a:miter lim="400000"/>
          </a:ln>
        </p:spPr>
        <p:txBody>
          <a:bodyPr lIns="25400" tIns="25400" rIns="25400" bIns="25400" anchor="ctr"/>
          <a:lstStyle/>
          <a:p>
            <a:pPr defTabSz="577850">
              <a:defRPr sz="7800">
                <a:solidFill>
                  <a:srgbClr val="FFFFFF"/>
                </a:solidFill>
                <a:effectLst>
                  <a:outerShdw blurRad="38100" dist="12700" dir="5400000" rotWithShape="0">
                    <a:srgbClr val="000000">
                      <a:alpha val="50000"/>
                    </a:srgbClr>
                  </a:outerShdw>
                </a:effectLst>
              </a:defRPr>
            </a:pPr>
            <a:endParaRPr sz="3900" dirty="0">
              <a:latin typeface="Arial"/>
              <a:ea typeface="Arial"/>
              <a:cs typeface="Arial"/>
            </a:endParaRPr>
          </a:p>
        </p:txBody>
      </p:sp>
      <p:sp>
        <p:nvSpPr>
          <p:cNvPr id="606" name="Shape 606"/>
          <p:cNvSpPr/>
          <p:nvPr/>
        </p:nvSpPr>
        <p:spPr>
          <a:xfrm>
            <a:off x="344903" y="3083952"/>
            <a:ext cx="2015701" cy="50386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r" defTabSz="914400">
              <a:lnSpc>
                <a:spcPts val="8800"/>
              </a:lnSpc>
              <a:defRPr sz="3000" spc="-57">
                <a:solidFill>
                  <a:srgbClr val="F1F1F1"/>
                </a:solidFill>
                <a:latin typeface="Helvetica"/>
                <a:ea typeface="Helvetica"/>
                <a:cs typeface="Helvetica"/>
                <a:sym typeface="Helvetica"/>
              </a:defRPr>
            </a:lvl1pPr>
          </a:lstStyle>
          <a:p>
            <a:endParaRPr lang="en-US" sz="1050">
              <a:solidFill>
                <a:schemeClr val="bg2"/>
              </a:solidFill>
              <a:latin typeface="Oswald"/>
              <a:ea typeface="Open Sans"/>
              <a:cs typeface="Open Sans"/>
            </a:endParaRPr>
          </a:p>
        </p:txBody>
      </p:sp>
      <p:sp>
        <p:nvSpPr>
          <p:cNvPr id="2" name="Shape 604">
            <a:extLst>
              <a:ext uri="{FF2B5EF4-FFF2-40B4-BE49-F238E27FC236}">
                <a16:creationId xmlns:a16="http://schemas.microsoft.com/office/drawing/2014/main" id="{694858D3-0563-8839-9460-1C55866E998D}"/>
              </a:ext>
            </a:extLst>
          </p:cNvPr>
          <p:cNvSpPr/>
          <p:nvPr/>
        </p:nvSpPr>
        <p:spPr>
          <a:xfrm>
            <a:off x="277714" y="3110217"/>
            <a:ext cx="2091940" cy="52267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r" defTabSz="914400">
              <a:lnSpc>
                <a:spcPts val="8800"/>
              </a:lnSpc>
              <a:defRPr sz="3000" spc="-57">
                <a:solidFill>
                  <a:srgbClr val="F1F1F1"/>
                </a:solidFill>
                <a:latin typeface="Helvetica"/>
                <a:ea typeface="Helvetica"/>
                <a:cs typeface="Helvetica"/>
                <a:sym typeface="Helvetica"/>
              </a:defRPr>
            </a:lvl1pPr>
          </a:lstStyle>
          <a:p>
            <a:pPr>
              <a:lnSpc>
                <a:spcPct val="100000"/>
              </a:lnSpc>
            </a:pPr>
            <a:endParaRPr sz="1500">
              <a:solidFill>
                <a:schemeClr val="accent1"/>
              </a:solidFill>
              <a:latin typeface="Montserrat"/>
              <a:ea typeface="Montserrat"/>
              <a:cs typeface="Montserrat"/>
            </a:endParaRPr>
          </a:p>
        </p:txBody>
      </p:sp>
      <p:graphicFrame>
        <p:nvGraphicFramePr>
          <p:cNvPr id="609" name="TextBox 5">
            <a:extLst>
              <a:ext uri="{FF2B5EF4-FFF2-40B4-BE49-F238E27FC236}">
                <a16:creationId xmlns:a16="http://schemas.microsoft.com/office/drawing/2014/main" id="{31C790AA-E140-2243-B6CE-8382C4AA5549}"/>
              </a:ext>
            </a:extLst>
          </p:cNvPr>
          <p:cNvGraphicFramePr/>
          <p:nvPr>
            <p:extLst>
              <p:ext uri="{D42A27DB-BD31-4B8C-83A1-F6EECF244321}">
                <p14:modId xmlns:p14="http://schemas.microsoft.com/office/powerpoint/2010/main" val="2441204693"/>
              </p:ext>
            </p:extLst>
          </p:nvPr>
        </p:nvGraphicFramePr>
        <p:xfrm>
          <a:off x="2815283" y="1200074"/>
          <a:ext cx="9099003" cy="5101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1768111"/>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06693" y="2244847"/>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7854028" y="3669211"/>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3</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25272" y="1077776"/>
            <a:ext cx="3640612" cy="120032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8F8F8"/>
                </a:solidFill>
                <a:latin typeface="Oswald"/>
                <a:ea typeface="Open Sans"/>
                <a:cs typeface="Open Sans"/>
              </a:rPr>
              <a:t>T</a:t>
            </a: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he vehicle will send a POST request to the server containing its location to check if a device connected to it is nearby</a:t>
            </a:r>
          </a:p>
        </p:txBody>
      </p:sp>
      <p:sp>
        <p:nvSpPr>
          <p:cNvPr id="103" name="Rectangle 102">
            <a:extLst>
              <a:ext uri="{FF2B5EF4-FFF2-40B4-BE49-F238E27FC236}">
                <a16:creationId xmlns:a16="http://schemas.microsoft.com/office/drawing/2014/main" id="{50A8B1D2-BD83-4544-8858-605A63D457BE}"/>
              </a:ext>
            </a:extLst>
          </p:cNvPr>
          <p:cNvSpPr/>
          <p:nvPr/>
        </p:nvSpPr>
        <p:spPr>
          <a:xfrm>
            <a:off x="6725155" y="2349621"/>
            <a:ext cx="3132579" cy="120032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If the distance between any device and the vehicle exceeds a certain tolerance. An alert will be sent to that device to check if that is okay</a:t>
            </a:r>
          </a:p>
        </p:txBody>
      </p:sp>
      <p:sp>
        <p:nvSpPr>
          <p:cNvPr id="106" name="Rectangle 105">
            <a:extLst>
              <a:ext uri="{FF2B5EF4-FFF2-40B4-BE49-F238E27FC236}">
                <a16:creationId xmlns:a16="http://schemas.microsoft.com/office/drawing/2014/main" id="{AF33172A-568A-4C58-964A-D81C32485932}"/>
              </a:ext>
            </a:extLst>
          </p:cNvPr>
          <p:cNvSpPr/>
          <p:nvPr/>
        </p:nvSpPr>
        <p:spPr>
          <a:xfrm>
            <a:off x="9803726" y="1919816"/>
            <a:ext cx="2270102" cy="3139321"/>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if The device responds saying that something is wrong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if the device can trigger crisis management protocol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Apply that protocol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else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re-notify the users that can trigger the crisis management protocol</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10601148" y="5045218"/>
            <a:ext cx="877770" cy="1282355"/>
            <a:chOff x="9251388"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8"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4</a:t>
              </a:r>
            </a:p>
          </p:txBody>
        </p:sp>
      </p:gr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ple-system"/>
                <a:ea typeface="+mn-ea"/>
                <a:cs typeface="+mn-cs"/>
              </a:rPr>
              <a:t>Be warned if the vehicle is being accessed when his phone is away from his vehicle</a:t>
            </a:r>
          </a:p>
        </p:txBody>
      </p:sp>
      <p:grpSp>
        <p:nvGrpSpPr>
          <p:cNvPr id="5" name="Group 4">
            <a:extLst>
              <a:ext uri="{FF2B5EF4-FFF2-40B4-BE49-F238E27FC236}">
                <a16:creationId xmlns:a16="http://schemas.microsoft.com/office/drawing/2014/main" id="{D082BFE4-9037-A5C0-2DE3-3C4294F5E0BF}"/>
              </a:ext>
            </a:extLst>
          </p:cNvPr>
          <p:cNvGrpSpPr/>
          <p:nvPr/>
        </p:nvGrpSpPr>
        <p:grpSpPr>
          <a:xfrm>
            <a:off x="4039098" y="3638585"/>
            <a:ext cx="877770" cy="1282355"/>
            <a:chOff x="6966129" y="2260319"/>
            <a:chExt cx="1064530" cy="1555197"/>
          </a:xfrm>
        </p:grpSpPr>
        <p:sp>
          <p:nvSpPr>
            <p:cNvPr id="9" name="Freeform 35">
              <a:extLst>
                <a:ext uri="{FF2B5EF4-FFF2-40B4-BE49-F238E27FC236}">
                  <a16:creationId xmlns:a16="http://schemas.microsoft.com/office/drawing/2014/main" id="{B4A96686-9BED-4836-F8A5-2112E8A323A9}"/>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C09D75EB-0813-8BBC-F78E-78DF9BE6F6AE}"/>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37">
              <a:extLst>
                <a:ext uri="{FF2B5EF4-FFF2-40B4-BE49-F238E27FC236}">
                  <a16:creationId xmlns:a16="http://schemas.microsoft.com/office/drawing/2014/main" id="{8482CD87-934A-0970-1A69-B7B515B41E03}"/>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2</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30" name="Rectangle 29">
            <a:extLst>
              <a:ext uri="{FF2B5EF4-FFF2-40B4-BE49-F238E27FC236}">
                <a16:creationId xmlns:a16="http://schemas.microsoft.com/office/drawing/2014/main" id="{1B8AD46D-E723-A092-DDFF-4C0CEABD3315}"/>
              </a:ext>
            </a:extLst>
          </p:cNvPr>
          <p:cNvSpPr/>
          <p:nvPr/>
        </p:nvSpPr>
        <p:spPr>
          <a:xfrm>
            <a:off x="3030342" y="2470875"/>
            <a:ext cx="3132579" cy="107721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8F8F8"/>
                </a:solidFill>
                <a:effectLst/>
                <a:uLnTx/>
                <a:uFillTx/>
                <a:latin typeface="Oswald"/>
                <a:ea typeface="Open Sans"/>
                <a:cs typeface="Open Sans"/>
              </a:rPr>
              <a:t>The server will lookup the last known location of the devices connected to that vehicle and find the distance between them and the vehicle</a:t>
            </a:r>
          </a:p>
        </p:txBody>
      </p:sp>
    </p:spTree>
    <p:extLst>
      <p:ext uri="{BB962C8B-B14F-4D97-AF65-F5344CB8AC3E}">
        <p14:creationId xmlns:p14="http://schemas.microsoft.com/office/powerpoint/2010/main" val="2116435829"/>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par>
                                <p:cTn id="18" presetID="6" presetClass="entr" presetSubtype="32" fill="hold"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circle(ou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141389" y="2375318"/>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4902759" y="2957515"/>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2</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32285" y="1392574"/>
            <a:ext cx="3198156"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8F8F8"/>
                </a:solidFill>
                <a:latin typeface="Oswald"/>
                <a:ea typeface="Open Sans"/>
                <a:cs typeface="Open Sans"/>
              </a:rPr>
              <a:t>The mobile device sends to the server the TCU id requesting its live location</a:t>
            </a:r>
            <a:endParaRPr kumimoji="0" lang="en-US" sz="1800" b="0" i="0" u="none" strike="noStrike" kern="1200" cap="none" spc="0" normalizeH="0" baseline="0" noProof="0" dirty="0">
              <a:ln>
                <a:noFill/>
              </a:ln>
              <a:solidFill>
                <a:srgbClr val="F8F8F8"/>
              </a:solidFill>
              <a:effectLst/>
              <a:uLnTx/>
              <a:uFillTx/>
              <a:latin typeface="Oswald"/>
              <a:ea typeface="Open Sans"/>
              <a:cs typeface="Open Sans"/>
            </a:endParaRPr>
          </a:p>
        </p:txBody>
      </p:sp>
      <p:sp>
        <p:nvSpPr>
          <p:cNvPr id="103" name="Rectangle 102">
            <a:extLst>
              <a:ext uri="{FF2B5EF4-FFF2-40B4-BE49-F238E27FC236}">
                <a16:creationId xmlns:a16="http://schemas.microsoft.com/office/drawing/2014/main" id="{50A8B1D2-BD83-4544-8858-605A63D457BE}"/>
              </a:ext>
            </a:extLst>
          </p:cNvPr>
          <p:cNvSpPr/>
          <p:nvPr/>
        </p:nvSpPr>
        <p:spPr>
          <a:xfrm>
            <a:off x="3440175" y="1473231"/>
            <a:ext cx="3807791"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8F8F8"/>
                </a:solidFill>
                <a:latin typeface="Oswald"/>
                <a:ea typeface="Open Sans"/>
                <a:cs typeface="Open Sans"/>
              </a:rPr>
              <a:t>The server will  search for the TCU using it’s IP address. If it’s reachable.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8F8F8"/>
                </a:solidFill>
                <a:latin typeface="Oswald"/>
                <a:ea typeface="Open Sans"/>
                <a:cs typeface="Open Sans"/>
              </a:rPr>
              <a:t>The server will send to the TCU the mobile device IP address requesting it to share its location</a:t>
            </a:r>
            <a:endParaRPr kumimoji="0" lang="en-US" sz="1800" b="0" i="0" u="none" strike="noStrike" kern="1200" cap="none" spc="0" normalizeH="0" baseline="0" noProof="0" dirty="0">
              <a:ln>
                <a:noFill/>
              </a:ln>
              <a:solidFill>
                <a:srgbClr val="F8F8F8"/>
              </a:solidFill>
              <a:effectLst/>
              <a:uLnTx/>
              <a:uFillTx/>
              <a:latin typeface="Oswald"/>
              <a:ea typeface="Open Sans"/>
              <a:cs typeface="Open Sans"/>
            </a:endParaRPr>
          </a:p>
        </p:txBody>
      </p:sp>
      <p:sp>
        <p:nvSpPr>
          <p:cNvPr id="106" name="Rectangle 105">
            <a:extLst>
              <a:ext uri="{FF2B5EF4-FFF2-40B4-BE49-F238E27FC236}">
                <a16:creationId xmlns:a16="http://schemas.microsoft.com/office/drawing/2014/main" id="{AF33172A-568A-4C58-964A-D81C32485932}"/>
              </a:ext>
            </a:extLst>
          </p:cNvPr>
          <p:cNvSpPr/>
          <p:nvPr/>
        </p:nvSpPr>
        <p:spPr>
          <a:xfrm>
            <a:off x="9838100" y="3560934"/>
            <a:ext cx="2270102"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TCU will start streaming its live location coordinates to the mobile device on the opened port</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10601148" y="5045218"/>
            <a:ext cx="877770" cy="1282355"/>
            <a:chOff x="9251388"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8"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4</a:t>
              </a:r>
            </a:p>
          </p:txBody>
        </p:sp>
      </p:gr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ple-system"/>
                <a:ea typeface="+mn-ea"/>
                <a:cs typeface="+mn-cs"/>
              </a:rPr>
              <a:t>Request vehicle live location</a:t>
            </a:r>
          </a:p>
        </p:txBody>
      </p:sp>
      <p:grpSp>
        <p:nvGrpSpPr>
          <p:cNvPr id="9" name="Group 8">
            <a:extLst>
              <a:ext uri="{FF2B5EF4-FFF2-40B4-BE49-F238E27FC236}">
                <a16:creationId xmlns:a16="http://schemas.microsoft.com/office/drawing/2014/main" id="{6131F02C-A96F-C292-5CF5-C5BBD7B913F4}"/>
              </a:ext>
            </a:extLst>
          </p:cNvPr>
          <p:cNvGrpSpPr/>
          <p:nvPr/>
        </p:nvGrpSpPr>
        <p:grpSpPr>
          <a:xfrm>
            <a:off x="8455227" y="3522572"/>
            <a:ext cx="877770" cy="1282355"/>
            <a:chOff x="6966129" y="2260319"/>
            <a:chExt cx="1064530" cy="1555197"/>
          </a:xfrm>
        </p:grpSpPr>
        <p:sp>
          <p:nvSpPr>
            <p:cNvPr id="25" name="Freeform 35">
              <a:extLst>
                <a:ext uri="{FF2B5EF4-FFF2-40B4-BE49-F238E27FC236}">
                  <a16:creationId xmlns:a16="http://schemas.microsoft.com/office/drawing/2014/main" id="{BA64A445-21FD-8404-9FE0-0972723BFD1F}"/>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36">
              <a:extLst>
                <a:ext uri="{FF2B5EF4-FFF2-40B4-BE49-F238E27FC236}">
                  <a16:creationId xmlns:a16="http://schemas.microsoft.com/office/drawing/2014/main" id="{51A986E4-5E29-1AC1-5D3C-91ED8D124651}"/>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val 37">
              <a:extLst>
                <a:ext uri="{FF2B5EF4-FFF2-40B4-BE49-F238E27FC236}">
                  <a16:creationId xmlns:a16="http://schemas.microsoft.com/office/drawing/2014/main" id="{302DF884-6F66-5CE9-760A-D7C2FB91288E}"/>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3</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31" name="Rectangle 30">
            <a:extLst>
              <a:ext uri="{FF2B5EF4-FFF2-40B4-BE49-F238E27FC236}">
                <a16:creationId xmlns:a16="http://schemas.microsoft.com/office/drawing/2014/main" id="{EAA9D349-81E7-99D4-9F6C-3C6FBD114341}"/>
              </a:ext>
            </a:extLst>
          </p:cNvPr>
          <p:cNvSpPr/>
          <p:nvPr/>
        </p:nvSpPr>
        <p:spPr>
          <a:xfrm>
            <a:off x="6547682" y="2749802"/>
            <a:ext cx="4689557" cy="646331"/>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8F8F8"/>
                </a:solidFill>
                <a:latin typeface="Oswald"/>
                <a:ea typeface="Open Sans"/>
                <a:cs typeface="Open Sans"/>
              </a:rPr>
              <a:t>The server will  acknowledge the mobile device for it to open a socket with the TCU IP address and the port</a:t>
            </a:r>
            <a:endParaRPr kumimoji="0" lang="en-US" sz="1800" b="0" i="0" u="none" strike="noStrike" kern="1200" cap="none" spc="0" normalizeH="0" baseline="0" noProof="0" dirty="0">
              <a:ln>
                <a:noFill/>
              </a:ln>
              <a:solidFill>
                <a:srgbClr val="F8F8F8"/>
              </a:solidFill>
              <a:effectLst/>
              <a:uLnTx/>
              <a:uFillTx/>
              <a:latin typeface="Oswald"/>
              <a:ea typeface="Open Sans"/>
              <a:cs typeface="Open Sans"/>
            </a:endParaRPr>
          </a:p>
        </p:txBody>
      </p:sp>
    </p:spTree>
    <p:extLst>
      <p:ext uri="{BB962C8B-B14F-4D97-AF65-F5344CB8AC3E}">
        <p14:creationId xmlns:p14="http://schemas.microsoft.com/office/powerpoint/2010/main" val="31563965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par>
                                <p:cTn id="18" presetID="6" presetClass="entr" presetSubtype="32"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circle(ou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06693" y="2244847"/>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7854028" y="3669211"/>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3</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48891" y="1317881"/>
            <a:ext cx="3640612"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he sends a request to the server containing the vehicle ID requesting the vehicle diagnostic information.</a:t>
            </a:r>
          </a:p>
        </p:txBody>
      </p:sp>
      <p:sp>
        <p:nvSpPr>
          <p:cNvPr id="103" name="Rectangle 102">
            <a:extLst>
              <a:ext uri="{FF2B5EF4-FFF2-40B4-BE49-F238E27FC236}">
                <a16:creationId xmlns:a16="http://schemas.microsoft.com/office/drawing/2014/main" id="{50A8B1D2-BD83-4544-8858-605A63D457BE}"/>
              </a:ext>
            </a:extLst>
          </p:cNvPr>
          <p:cNvSpPr/>
          <p:nvPr/>
        </p:nvSpPr>
        <p:spPr>
          <a:xfrm>
            <a:off x="6726090" y="1004409"/>
            <a:ext cx="3132579" cy="2585323"/>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server will deserialize the response a process the information and extract the status codes in the requests.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server will get the status codes descriptions from the data base and generate a JSON response containing this descriptions and the severity of the code.</a:t>
            </a:r>
          </a:p>
        </p:txBody>
      </p:sp>
      <p:sp>
        <p:nvSpPr>
          <p:cNvPr id="106" name="Rectangle 105">
            <a:extLst>
              <a:ext uri="{FF2B5EF4-FFF2-40B4-BE49-F238E27FC236}">
                <a16:creationId xmlns:a16="http://schemas.microsoft.com/office/drawing/2014/main" id="{AF33172A-568A-4C58-964A-D81C32485932}"/>
              </a:ext>
            </a:extLst>
          </p:cNvPr>
          <p:cNvSpPr/>
          <p:nvPr/>
        </p:nvSpPr>
        <p:spPr>
          <a:xfrm>
            <a:off x="9904982" y="4018677"/>
            <a:ext cx="2270102"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server will return that response to the User</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10601148" y="5045218"/>
            <a:ext cx="877770" cy="1282355"/>
            <a:chOff x="9251388"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8"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4</a:t>
              </a:r>
            </a:p>
          </p:txBody>
        </p:sp>
      </p:gr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ple-system"/>
                <a:ea typeface="+mn-ea"/>
                <a:cs typeface="+mn-cs"/>
              </a:rPr>
              <a:t>Access live diagnostics information from his vehicles.</a:t>
            </a:r>
          </a:p>
        </p:txBody>
      </p:sp>
      <p:grpSp>
        <p:nvGrpSpPr>
          <p:cNvPr id="5" name="Group 4">
            <a:extLst>
              <a:ext uri="{FF2B5EF4-FFF2-40B4-BE49-F238E27FC236}">
                <a16:creationId xmlns:a16="http://schemas.microsoft.com/office/drawing/2014/main" id="{D082BFE4-9037-A5C0-2DE3-3C4294F5E0BF}"/>
              </a:ext>
            </a:extLst>
          </p:cNvPr>
          <p:cNvGrpSpPr/>
          <p:nvPr/>
        </p:nvGrpSpPr>
        <p:grpSpPr>
          <a:xfrm>
            <a:off x="4039098" y="3638585"/>
            <a:ext cx="877770" cy="1282355"/>
            <a:chOff x="6966129" y="2260319"/>
            <a:chExt cx="1064530" cy="1555197"/>
          </a:xfrm>
        </p:grpSpPr>
        <p:sp>
          <p:nvSpPr>
            <p:cNvPr id="9" name="Freeform 35">
              <a:extLst>
                <a:ext uri="{FF2B5EF4-FFF2-40B4-BE49-F238E27FC236}">
                  <a16:creationId xmlns:a16="http://schemas.microsoft.com/office/drawing/2014/main" id="{B4A96686-9BED-4836-F8A5-2112E8A323A9}"/>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C09D75EB-0813-8BBC-F78E-78DF9BE6F6AE}"/>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37">
              <a:extLst>
                <a:ext uri="{FF2B5EF4-FFF2-40B4-BE49-F238E27FC236}">
                  <a16:creationId xmlns:a16="http://schemas.microsoft.com/office/drawing/2014/main" id="{8482CD87-934A-0970-1A69-B7B515B41E03}"/>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2</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30" name="Rectangle 29">
            <a:extLst>
              <a:ext uri="{FF2B5EF4-FFF2-40B4-BE49-F238E27FC236}">
                <a16:creationId xmlns:a16="http://schemas.microsoft.com/office/drawing/2014/main" id="{1B8AD46D-E723-A092-DDFF-4C0CEABD3315}"/>
              </a:ext>
            </a:extLst>
          </p:cNvPr>
          <p:cNvSpPr/>
          <p:nvPr/>
        </p:nvSpPr>
        <p:spPr>
          <a:xfrm>
            <a:off x="3049940" y="2306428"/>
            <a:ext cx="3132579" cy="132343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8F8F8"/>
                </a:solidFill>
                <a:effectLst/>
                <a:uLnTx/>
                <a:uFillTx/>
                <a:latin typeface="Oswald"/>
                <a:ea typeface="Open Sans"/>
                <a:cs typeface="Open Sans"/>
              </a:rPr>
              <a:t>The server will lookup the vehicle using it's ID to get it's IP address. The server will send a get request to the vehicle using the recovered IP asking for it's diagnostic information.</a:t>
            </a:r>
          </a:p>
        </p:txBody>
      </p:sp>
    </p:spTree>
    <p:extLst>
      <p:ext uri="{BB962C8B-B14F-4D97-AF65-F5344CB8AC3E}">
        <p14:creationId xmlns:p14="http://schemas.microsoft.com/office/powerpoint/2010/main" val="82306147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par>
                                <p:cTn id="18" presetID="6" presetClass="entr" presetSubtype="32" fill="hold"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circle(ou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pic>
        <p:nvPicPr>
          <p:cNvPr id="2" name="Picture 1">
            <a:extLst>
              <a:ext uri="{FF2B5EF4-FFF2-40B4-BE49-F238E27FC236}">
                <a16:creationId xmlns:a16="http://schemas.microsoft.com/office/drawing/2014/main" id="{088EC244-4A60-B235-90E9-98262BD8E6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19973" y="2889029"/>
            <a:ext cx="2440448" cy="3588119"/>
          </a:xfrm>
          <a:prstGeom prst="rect">
            <a:avLst/>
          </a:prstGeom>
        </p:spPr>
      </p:pic>
      <p:sp>
        <p:nvSpPr>
          <p:cNvPr id="3" name="Text Placeholder 2">
            <a:extLst>
              <a:ext uri="{FF2B5EF4-FFF2-40B4-BE49-F238E27FC236}">
                <a16:creationId xmlns:a16="http://schemas.microsoft.com/office/drawing/2014/main" id="{DB0279AA-7899-E83D-09F6-33AAA425A4FF}"/>
              </a:ext>
            </a:extLst>
          </p:cNvPr>
          <p:cNvSpPr txBox="1">
            <a:spLocks/>
          </p:cNvSpPr>
          <p:nvPr/>
        </p:nvSpPr>
        <p:spPr>
          <a:xfrm>
            <a:off x="3513274" y="746533"/>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ctr" defTabSz="1460754" rtl="0" eaLnBrk="1" fontAlgn="auto" latinLnBrk="0" hangingPunct="1">
              <a:lnSpc>
                <a:spcPct val="90000"/>
              </a:lnSpc>
              <a:spcBef>
                <a:spcPts val="1598"/>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Oswald Light"/>
                <a:ea typeface="+mn-ea"/>
                <a:cs typeface="+mn-cs"/>
              </a:rPr>
              <a:t>Solution proposed</a:t>
            </a:r>
            <a:endParaRPr kumimoji="0" lang="en-US" sz="4000" b="0" i="0" u="none" strike="noStrike" kern="1200" cap="none" spc="0" normalizeH="0" baseline="0" noProof="0" dirty="0">
              <a:ln>
                <a:noFill/>
              </a:ln>
              <a:solidFill>
                <a:prstClr val="white"/>
              </a:solidFill>
              <a:effectLst/>
              <a:uLnTx/>
              <a:uFillTx/>
              <a:latin typeface="Oswald Light" pitchFamily="2" charset="0"/>
              <a:ea typeface="+mn-ea"/>
              <a:cs typeface="+mn-cs"/>
            </a:endParaRPr>
          </a:p>
        </p:txBody>
      </p:sp>
      <p:sp>
        <p:nvSpPr>
          <p:cNvPr id="4" name="TextBox 3">
            <a:extLst>
              <a:ext uri="{FF2B5EF4-FFF2-40B4-BE49-F238E27FC236}">
                <a16:creationId xmlns:a16="http://schemas.microsoft.com/office/drawing/2014/main" id="{7E862914-1D42-EF95-8F3E-12675E000E02}"/>
              </a:ext>
            </a:extLst>
          </p:cNvPr>
          <p:cNvSpPr txBox="1"/>
          <p:nvPr/>
        </p:nvSpPr>
        <p:spPr>
          <a:xfrm>
            <a:off x="214153" y="1663502"/>
            <a:ext cx="9858996" cy="39703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alibri" panose="020F0502020204030204"/>
              </a:rPr>
              <a:t>Implement a vehicle telematics system that is</a:t>
            </a:r>
          </a:p>
          <a:p>
            <a:pPr marL="742950" lvl="1" indent="-285750" algn="just">
              <a:buFont typeface="Arial" panose="020B0604020202020204" pitchFamily="34" charset="0"/>
              <a:buChar cha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Secure</a:t>
            </a:r>
          </a:p>
          <a:p>
            <a:pPr marL="742950" lvl="1" indent="-285750" algn="just">
              <a:buFont typeface="Arial" panose="020B0604020202020204" pitchFamily="34" charset="0"/>
              <a:buChar char="•"/>
            </a:pPr>
            <a:r>
              <a:rPr lang="en-US" sz="2800" dirty="0">
                <a:solidFill>
                  <a:prstClr val="white"/>
                </a:solidFill>
                <a:latin typeface="Calibri" panose="020F0502020204030204"/>
              </a:rPr>
              <a:t>Robust and Reliable</a:t>
            </a:r>
          </a:p>
          <a:p>
            <a:pPr marL="742950" lvl="1" indent="-285750" algn="just">
              <a:buFont typeface="Arial" panose="020B0604020202020204" pitchFamily="34" charset="0"/>
              <a:buChar cha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Accountable</a:t>
            </a:r>
          </a:p>
          <a:p>
            <a:pPr marL="742950" lvl="1" indent="-285750" algn="just">
              <a:buFont typeface="Arial" panose="020B0604020202020204" pitchFamily="34" charset="0"/>
              <a:buChar cha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Flexible</a:t>
            </a:r>
          </a:p>
          <a:p>
            <a:pPr marL="742950" lvl="1" indent="-285750" algn="just">
              <a:buFont typeface="Arial" panose="020B0604020202020204" pitchFamily="34" charset="0"/>
              <a:buChar char="•"/>
            </a:pPr>
            <a:r>
              <a:rPr lang="en-US" sz="2800" dirty="0">
                <a:solidFill>
                  <a:prstClr val="white"/>
                </a:solidFill>
                <a:latin typeface="Calibri" panose="020F0502020204030204"/>
              </a:rPr>
              <a:t>User friendly</a:t>
            </a:r>
          </a:p>
          <a:p>
            <a:pPr marL="742950" lvl="1" indent="-285750" algn="just">
              <a:buFont typeface="Arial" panose="020B0604020202020204" pitchFamily="34" charset="0"/>
              <a:buChar char="•"/>
            </a:pPr>
            <a:r>
              <a:rPr lang="en-US" sz="2800" dirty="0">
                <a:solidFill>
                  <a:prstClr val="white"/>
                </a:solidFill>
                <a:latin typeface="Calibri" panose="020F0502020204030204"/>
              </a:rPr>
              <a:t>Following </a:t>
            </a:r>
            <a:r>
              <a:rPr lang="en-US" sz="2800" dirty="0" err="1">
                <a:solidFill>
                  <a:prstClr val="white"/>
                </a:solidFill>
                <a:latin typeface="Calibri" panose="020F0502020204030204"/>
              </a:rPr>
              <a:t>Autosar</a:t>
            </a:r>
            <a:r>
              <a:rPr lang="en-US" sz="2800" dirty="0">
                <a:solidFill>
                  <a:prstClr val="white"/>
                </a:solidFill>
                <a:latin typeface="Calibri" panose="020F0502020204030204"/>
              </a:rPr>
              <a:t> ,IEEE and ISO standards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7602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06693" y="2244847"/>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7854028" y="3669211"/>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3</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48891" y="1317881"/>
            <a:ext cx="3640612" cy="646331"/>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vehicle sends a request to the server containing the error code to the server.</a:t>
            </a:r>
          </a:p>
        </p:txBody>
      </p:sp>
      <p:sp>
        <p:nvSpPr>
          <p:cNvPr id="103" name="Rectangle 102">
            <a:extLst>
              <a:ext uri="{FF2B5EF4-FFF2-40B4-BE49-F238E27FC236}">
                <a16:creationId xmlns:a16="http://schemas.microsoft.com/office/drawing/2014/main" id="{50A8B1D2-BD83-4544-8858-605A63D457BE}"/>
              </a:ext>
            </a:extLst>
          </p:cNvPr>
          <p:cNvSpPr/>
          <p:nvPr/>
        </p:nvSpPr>
        <p:spPr>
          <a:xfrm>
            <a:off x="6726623" y="1674674"/>
            <a:ext cx="3132579"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server will lookup the devices connected to that vehicle ID to get their IP address. The server will send a POST request to the device using the recovered IP to notify it.</a:t>
            </a:r>
          </a:p>
        </p:txBody>
      </p:sp>
      <p:sp>
        <p:nvSpPr>
          <p:cNvPr id="106" name="Rectangle 105">
            <a:extLst>
              <a:ext uri="{FF2B5EF4-FFF2-40B4-BE49-F238E27FC236}">
                <a16:creationId xmlns:a16="http://schemas.microsoft.com/office/drawing/2014/main" id="{AF33172A-568A-4C58-964A-D81C32485932}"/>
              </a:ext>
            </a:extLst>
          </p:cNvPr>
          <p:cNvSpPr/>
          <p:nvPr/>
        </p:nvSpPr>
        <p:spPr>
          <a:xfrm>
            <a:off x="9859202" y="3282575"/>
            <a:ext cx="2270102" cy="1754326"/>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If the device replies with code != 200 The server schedule sending those alerts the next time the device is connected to the internet</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10601148" y="5045218"/>
            <a:ext cx="877770" cy="1282355"/>
            <a:chOff x="9251388"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8"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4</a:t>
              </a:r>
            </a:p>
          </p:txBody>
        </p:sp>
      </p:gr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ple-system"/>
                <a:ea typeface="+mn-ea"/>
                <a:cs typeface="+mn-cs"/>
              </a:rPr>
              <a:t>Receive an alert instant if any malfunction occurs.</a:t>
            </a:r>
          </a:p>
        </p:txBody>
      </p:sp>
      <p:grpSp>
        <p:nvGrpSpPr>
          <p:cNvPr id="5" name="Group 4">
            <a:extLst>
              <a:ext uri="{FF2B5EF4-FFF2-40B4-BE49-F238E27FC236}">
                <a16:creationId xmlns:a16="http://schemas.microsoft.com/office/drawing/2014/main" id="{D082BFE4-9037-A5C0-2DE3-3C4294F5E0BF}"/>
              </a:ext>
            </a:extLst>
          </p:cNvPr>
          <p:cNvGrpSpPr/>
          <p:nvPr/>
        </p:nvGrpSpPr>
        <p:grpSpPr>
          <a:xfrm>
            <a:off x="4039098" y="3638585"/>
            <a:ext cx="877770" cy="1282355"/>
            <a:chOff x="6966129" y="2260319"/>
            <a:chExt cx="1064530" cy="1555197"/>
          </a:xfrm>
        </p:grpSpPr>
        <p:sp>
          <p:nvSpPr>
            <p:cNvPr id="9" name="Freeform 35">
              <a:extLst>
                <a:ext uri="{FF2B5EF4-FFF2-40B4-BE49-F238E27FC236}">
                  <a16:creationId xmlns:a16="http://schemas.microsoft.com/office/drawing/2014/main" id="{B4A96686-9BED-4836-F8A5-2112E8A323A9}"/>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C09D75EB-0813-8BBC-F78E-78DF9BE6F6AE}"/>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37">
              <a:extLst>
                <a:ext uri="{FF2B5EF4-FFF2-40B4-BE49-F238E27FC236}">
                  <a16:creationId xmlns:a16="http://schemas.microsoft.com/office/drawing/2014/main" id="{8482CD87-934A-0970-1A69-B7B515B41E03}"/>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69696"/>
                  </a:solidFill>
                  <a:effectLst/>
                  <a:uLnTx/>
                  <a:uFillTx/>
                  <a:latin typeface="Oswald"/>
                  <a:ea typeface="+mn-ea"/>
                  <a:cs typeface="+mn-cs"/>
                </a:rPr>
                <a:t>2</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30" name="Rectangle 29">
            <a:extLst>
              <a:ext uri="{FF2B5EF4-FFF2-40B4-BE49-F238E27FC236}">
                <a16:creationId xmlns:a16="http://schemas.microsoft.com/office/drawing/2014/main" id="{1B8AD46D-E723-A092-DDFF-4C0CEABD3315}"/>
              </a:ext>
            </a:extLst>
          </p:cNvPr>
          <p:cNvSpPr/>
          <p:nvPr/>
        </p:nvSpPr>
        <p:spPr>
          <a:xfrm>
            <a:off x="3049940" y="2306428"/>
            <a:ext cx="3132579" cy="107721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8F8F8"/>
                </a:solidFill>
                <a:effectLst/>
                <a:uLnTx/>
                <a:uFillTx/>
                <a:latin typeface="Oswald"/>
                <a:ea typeface="Open Sans"/>
                <a:cs typeface="Open Sans"/>
              </a:rPr>
              <a:t>The server will get the status codes descriptions from the data base and generate a JSON response containing this descriptions.</a:t>
            </a:r>
          </a:p>
        </p:txBody>
      </p:sp>
    </p:spTree>
    <p:extLst>
      <p:ext uri="{BB962C8B-B14F-4D97-AF65-F5344CB8AC3E}">
        <p14:creationId xmlns:p14="http://schemas.microsoft.com/office/powerpoint/2010/main" val="1078676616"/>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par>
                                <p:cTn id="18" presetID="6" presetClass="entr" presetSubtype="32" fill="hold"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circle(ou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1" y="1122363"/>
            <a:ext cx="4108768"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App Modules</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1D7F832-CF5C-E340-2EE3-4FA8EF52464D}"/>
              </a:ext>
            </a:extLst>
          </p:cNvPr>
          <p:cNvSpPr txBox="1"/>
          <p:nvPr/>
        </p:nvSpPr>
        <p:spPr>
          <a:xfrm>
            <a:off x="477981" y="4785631"/>
            <a:ext cx="2339358" cy="523220"/>
          </a:xfrm>
          <a:prstGeom prst="rect">
            <a:avLst/>
          </a:prstGeom>
          <a:noFill/>
        </p:spPr>
        <p:txBody>
          <a:bodyPr wrap="none" rtlCol="0">
            <a:spAutoFit/>
          </a:bodyPr>
          <a:lstStyle/>
          <a:p>
            <a:r>
              <a:rPr lang="en-US" sz="2800" dirty="0"/>
              <a:t>Admin console</a:t>
            </a:r>
          </a:p>
        </p:txBody>
      </p:sp>
    </p:spTree>
    <p:extLst>
      <p:ext uri="{BB962C8B-B14F-4D97-AF65-F5344CB8AC3E}">
        <p14:creationId xmlns:p14="http://schemas.microsoft.com/office/powerpoint/2010/main" val="1091898591"/>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30312" y="2216684"/>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2000" dirty="0">
                  <a:solidFill>
                    <a:schemeClr val="accent1"/>
                  </a:solidFill>
                  <a:latin typeface="Oswald"/>
                </a:rPr>
                <a:t>1</a:t>
              </a:r>
              <a:endParaRPr lang="en-US" sz="2000" dirty="0">
                <a:solidFill>
                  <a:schemeClr val="accent1"/>
                </a:solidFill>
                <a:latin typeface="Oswald" pitchFamily="2" charset="0"/>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5912986" y="3047374"/>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2000" dirty="0">
                  <a:solidFill>
                    <a:schemeClr val="accent3"/>
                  </a:solidFill>
                  <a:latin typeface="Oswald"/>
                </a:rPr>
                <a:t>2</a:t>
              </a:r>
              <a:endParaRPr lang="en-US" sz="2000" dirty="0">
                <a:solidFill>
                  <a:schemeClr val="accent3"/>
                </a:solidFill>
                <a:latin typeface="Oswald" pitchFamily="2" charset="0"/>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48891" y="1317881"/>
            <a:ext cx="3640612" cy="646331"/>
          </a:xfrm>
          <a:prstGeom prst="rect">
            <a:avLst/>
          </a:prstGeom>
        </p:spPr>
        <p:txBody>
          <a:bodyPr wrap="square" lIns="91440" tIns="45720" rIns="91440" bIns="45720" anchor="t">
            <a:spAutoFit/>
          </a:bodyPr>
          <a:lstStyle/>
          <a:p>
            <a:pPr algn="ctr"/>
            <a:r>
              <a:rPr lang="en-US" dirty="0">
                <a:solidFill>
                  <a:schemeClr val="bg2"/>
                </a:solidFill>
                <a:latin typeface="Oswald"/>
                <a:ea typeface="Open Sans"/>
                <a:cs typeface="Open Sans"/>
              </a:rPr>
              <a:t>the manufacturer receives the owner information</a:t>
            </a:r>
          </a:p>
        </p:txBody>
      </p:sp>
      <p:sp>
        <p:nvSpPr>
          <p:cNvPr id="103" name="Rectangle 102">
            <a:extLst>
              <a:ext uri="{FF2B5EF4-FFF2-40B4-BE49-F238E27FC236}">
                <a16:creationId xmlns:a16="http://schemas.microsoft.com/office/drawing/2014/main" id="{50A8B1D2-BD83-4544-8858-605A63D457BE}"/>
              </a:ext>
            </a:extLst>
          </p:cNvPr>
          <p:cNvSpPr/>
          <p:nvPr/>
        </p:nvSpPr>
        <p:spPr>
          <a:xfrm>
            <a:off x="4942970" y="1788116"/>
            <a:ext cx="2843123" cy="1200329"/>
          </a:xfrm>
          <a:prstGeom prst="rect">
            <a:avLst/>
          </a:prstGeom>
        </p:spPr>
        <p:txBody>
          <a:bodyPr wrap="square" lIns="91440" tIns="45720" rIns="91440" bIns="45720" anchor="t">
            <a:spAutoFit/>
          </a:bodyPr>
          <a:lstStyle/>
          <a:p>
            <a:pPr algn="ctr"/>
            <a:r>
              <a:rPr lang="en-US" dirty="0">
                <a:solidFill>
                  <a:schemeClr val="bg2"/>
                </a:solidFill>
                <a:latin typeface="Oswald"/>
                <a:ea typeface="Open Sans"/>
                <a:cs typeface="Open Sans"/>
              </a:rPr>
              <a:t>the manufacturer sends a POST request to the server containing the TCU Id and the User information</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a:lnSpc>
                <a:spcPct val="120000"/>
              </a:lnSpc>
            </a:pPr>
            <a:endParaRPr lang="en-US" sz="1400" dirty="0">
              <a:solidFill>
                <a:schemeClr val="bg1"/>
              </a:solidFill>
              <a:latin typeface="Segoe UI Light"/>
              <a:cs typeface="Segoe UI Light"/>
            </a:endParaRPr>
          </a:p>
        </p:txBody>
      </p:sp>
      <p:grpSp>
        <p:nvGrpSpPr>
          <p:cNvPr id="56" name="Group 55">
            <a:extLst>
              <a:ext uri="{FF2B5EF4-FFF2-40B4-BE49-F238E27FC236}">
                <a16:creationId xmlns:a16="http://schemas.microsoft.com/office/drawing/2014/main" id="{60974195-5759-5AEA-207C-949B710AB435}"/>
              </a:ext>
            </a:extLst>
          </p:cNvPr>
          <p:cNvGrpSpPr/>
          <p:nvPr/>
        </p:nvGrpSpPr>
        <p:grpSpPr>
          <a:xfrm>
            <a:off x="10612738" y="5056013"/>
            <a:ext cx="877770" cy="1196091"/>
            <a:chOff x="9251387" y="3048105"/>
            <a:chExt cx="1064530" cy="1555197"/>
          </a:xfrm>
        </p:grpSpPr>
        <p:sp>
          <p:nvSpPr>
            <p:cNvPr id="53" name="Freeform 29">
              <a:extLst>
                <a:ext uri="{FF2B5EF4-FFF2-40B4-BE49-F238E27FC236}">
                  <a16:creationId xmlns:a16="http://schemas.microsoft.com/office/drawing/2014/main" id="{2759214A-4619-E661-605C-B0ECE767D6AA}"/>
                </a:ext>
              </a:extLst>
            </p:cNvPr>
            <p:cNvSpPr>
              <a:spLocks/>
            </p:cNvSpPr>
            <p:nvPr/>
          </p:nvSpPr>
          <p:spPr bwMode="auto">
            <a:xfrm>
              <a:off x="9251387"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54" name="Freeform 30">
              <a:extLst>
                <a:ext uri="{FF2B5EF4-FFF2-40B4-BE49-F238E27FC236}">
                  <a16:creationId xmlns:a16="http://schemas.microsoft.com/office/drawing/2014/main" id="{1A144750-428E-978E-EC13-1BCA1500432A}"/>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5" name="Oval 31">
              <a:extLst>
                <a:ext uri="{FF2B5EF4-FFF2-40B4-BE49-F238E27FC236}">
                  <a16:creationId xmlns:a16="http://schemas.microsoft.com/office/drawing/2014/main" id="{E69940F2-8D08-04E5-861F-55634A5C600A}"/>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algn="ctr"/>
              <a:r>
                <a:rPr lang="en-US" sz="2000" dirty="0">
                  <a:solidFill>
                    <a:schemeClr val="accent4"/>
                  </a:solidFill>
                  <a:latin typeface="Oswald"/>
                </a:rPr>
                <a:t>3</a:t>
              </a:r>
            </a:p>
          </p:txBody>
        </p:sp>
      </p:grpSp>
      <p:sp>
        <p:nvSpPr>
          <p:cNvPr id="63" name="Rectangle 62">
            <a:extLst>
              <a:ext uri="{FF2B5EF4-FFF2-40B4-BE49-F238E27FC236}">
                <a16:creationId xmlns:a16="http://schemas.microsoft.com/office/drawing/2014/main" id="{1FF5E086-2E68-C8E4-5746-500AE8260234}"/>
              </a:ext>
            </a:extLst>
          </p:cNvPr>
          <p:cNvSpPr/>
          <p:nvPr/>
        </p:nvSpPr>
        <p:spPr>
          <a:xfrm>
            <a:off x="9712194" y="3563664"/>
            <a:ext cx="2567159" cy="1200329"/>
          </a:xfrm>
          <a:prstGeom prst="rect">
            <a:avLst/>
          </a:prstGeom>
        </p:spPr>
        <p:txBody>
          <a:bodyPr wrap="square" lIns="91440" tIns="45720" rIns="91440" bIns="45720" anchor="t">
            <a:spAutoFit/>
          </a:bodyPr>
          <a:lstStyle/>
          <a:p>
            <a:pPr algn="ctr"/>
            <a:r>
              <a:rPr lang="en-US" dirty="0">
                <a:solidFill>
                  <a:schemeClr val="bg2"/>
                </a:solidFill>
                <a:latin typeface="Oswald"/>
                <a:ea typeface="Open Sans"/>
                <a:cs typeface="Open Sans"/>
              </a:rPr>
              <a:t>The server will create a new user record and register this user as the owner to vehicle requested.</a:t>
            </a:r>
          </a:p>
        </p:txBody>
      </p:sp>
      <p:sp>
        <p:nvSpPr>
          <p:cNvPr id="2" name="TextBox 1">
            <a:extLst>
              <a:ext uri="{FF2B5EF4-FFF2-40B4-BE49-F238E27FC236}">
                <a16:creationId xmlns:a16="http://schemas.microsoft.com/office/drawing/2014/main" id="{C981AB5B-704F-131F-48F9-8BB28B0C459E}"/>
              </a:ext>
            </a:extLst>
          </p:cNvPr>
          <p:cNvSpPr txBox="1"/>
          <p:nvPr/>
        </p:nvSpPr>
        <p:spPr>
          <a:xfrm>
            <a:off x="1811316" y="171129"/>
            <a:ext cx="8560879" cy="461665"/>
          </a:xfrm>
          <a:prstGeom prst="rect">
            <a:avLst/>
          </a:prstGeom>
          <a:noFill/>
        </p:spPr>
        <p:txBody>
          <a:bodyPr wrap="square" rtlCol="0">
            <a:spAutoFit/>
          </a:bodyPr>
          <a:lstStyle/>
          <a:p>
            <a:pPr algn="ctr"/>
            <a:r>
              <a:rPr lang="en-US" sz="2400" b="0" i="0" dirty="0">
                <a:solidFill>
                  <a:schemeClr val="bg1"/>
                </a:solidFill>
                <a:effectLst/>
                <a:latin typeface="-apple-system"/>
              </a:rPr>
              <a:t>Connect the vehicle owner's primary device to vehicle on purchase</a:t>
            </a:r>
          </a:p>
        </p:txBody>
      </p:sp>
    </p:spTree>
    <p:extLst>
      <p:ext uri="{BB962C8B-B14F-4D97-AF65-F5344CB8AC3E}">
        <p14:creationId xmlns:p14="http://schemas.microsoft.com/office/powerpoint/2010/main" val="1534406178"/>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56"/>
                                        </p:tgtEl>
                                        <p:attrNameLst>
                                          <p:attrName>style.visibility</p:attrName>
                                        </p:attrNameLst>
                                      </p:cBhvr>
                                      <p:to>
                                        <p:strVal val="visible"/>
                                      </p:to>
                                    </p:set>
                                    <p:animEffect transition="in" filter="circle(out)">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stretch>
            <a:fillRect t="-108000" b="-108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B17D03-2579-4888-914A-BD89E8B6E4A2}"/>
              </a:ext>
            </a:extLst>
          </p:cNvPr>
          <p:cNvGrpSpPr/>
          <p:nvPr/>
        </p:nvGrpSpPr>
        <p:grpSpPr>
          <a:xfrm>
            <a:off x="0" y="3231151"/>
            <a:ext cx="12192000" cy="3626851"/>
            <a:chOff x="0" y="2469151"/>
            <a:chExt cx="12192000" cy="4388851"/>
          </a:xfrm>
        </p:grpSpPr>
        <p:sp>
          <p:nvSpPr>
            <p:cNvPr id="57" name="Freeform: Shape 56">
              <a:extLst>
                <a:ext uri="{FF2B5EF4-FFF2-40B4-BE49-F238E27FC236}">
                  <a16:creationId xmlns:a16="http://schemas.microsoft.com/office/drawing/2014/main" id="{425FCEDA-2011-48C1-9D70-2312F801CE62}"/>
                </a:ext>
              </a:extLst>
            </p:cNvPr>
            <p:cNvSpPr/>
            <p:nvPr/>
          </p:nvSpPr>
          <p:spPr>
            <a:xfrm>
              <a:off x="0" y="2876639"/>
              <a:ext cx="12192000" cy="3981363"/>
            </a:xfrm>
            <a:custGeom>
              <a:avLst/>
              <a:gdLst>
                <a:gd name="connsiteX0" fmla="*/ 0 w 12192000"/>
                <a:gd name="connsiteY0" fmla="*/ 0 h 3981363"/>
                <a:gd name="connsiteX1" fmla="*/ 2949677 w 12192000"/>
                <a:gd name="connsiteY1" fmla="*/ 14046 h 3981363"/>
                <a:gd name="connsiteX2" fmla="*/ 2109019 w 12192000"/>
                <a:gd name="connsiteY2" fmla="*/ 1739607 h 3981363"/>
                <a:gd name="connsiteX3" fmla="*/ 5161935 w 12192000"/>
                <a:gd name="connsiteY3" fmla="*/ 1739607 h 3981363"/>
                <a:gd name="connsiteX4" fmla="*/ 5338916 w 12192000"/>
                <a:gd name="connsiteY4" fmla="*/ 943194 h 3981363"/>
                <a:gd name="connsiteX5" fmla="*/ 7462684 w 12192000"/>
                <a:gd name="connsiteY5" fmla="*/ 928446 h 3981363"/>
                <a:gd name="connsiteX6" fmla="*/ 7713406 w 12192000"/>
                <a:gd name="connsiteY6" fmla="*/ 1754356 h 3981363"/>
                <a:gd name="connsiteX7" fmla="*/ 9748684 w 12192000"/>
                <a:gd name="connsiteY7" fmla="*/ 1754356 h 3981363"/>
                <a:gd name="connsiteX8" fmla="*/ 10574594 w 12192000"/>
                <a:gd name="connsiteY8" fmla="*/ 3435672 h 3981363"/>
                <a:gd name="connsiteX9" fmla="*/ 12192000 w 12192000"/>
                <a:gd name="connsiteY9" fmla="*/ 3421848 h 3981363"/>
                <a:gd name="connsiteX10" fmla="*/ 12192000 w 12192000"/>
                <a:gd name="connsiteY10" fmla="*/ 3981363 h 3981363"/>
                <a:gd name="connsiteX11" fmla="*/ 0 w 12192000"/>
                <a:gd name="connsiteY11" fmla="*/ 3981363 h 398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81363">
                  <a:moveTo>
                    <a:pt x="0" y="0"/>
                  </a:moveTo>
                  <a:lnTo>
                    <a:pt x="2949677" y="14046"/>
                  </a:lnTo>
                  <a:lnTo>
                    <a:pt x="2109019" y="1739607"/>
                  </a:lnTo>
                  <a:lnTo>
                    <a:pt x="5161935" y="1739607"/>
                  </a:lnTo>
                  <a:lnTo>
                    <a:pt x="5338916" y="943194"/>
                  </a:lnTo>
                  <a:lnTo>
                    <a:pt x="7462684" y="928446"/>
                  </a:lnTo>
                  <a:lnTo>
                    <a:pt x="7713406" y="1754356"/>
                  </a:lnTo>
                  <a:lnTo>
                    <a:pt x="9748684" y="1754356"/>
                  </a:lnTo>
                  <a:lnTo>
                    <a:pt x="10574594" y="3435672"/>
                  </a:lnTo>
                  <a:lnTo>
                    <a:pt x="12192000" y="3421848"/>
                  </a:lnTo>
                  <a:lnTo>
                    <a:pt x="12192000" y="3981363"/>
                  </a:lnTo>
                  <a:lnTo>
                    <a:pt x="0" y="39813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627D3E9-FFE4-40E2-84EF-D61C1708DCBC}"/>
                </a:ext>
              </a:extLst>
            </p:cNvPr>
            <p:cNvGrpSpPr/>
            <p:nvPr/>
          </p:nvGrpSpPr>
          <p:grpSpPr>
            <a:xfrm>
              <a:off x="0" y="2469151"/>
              <a:ext cx="12192000" cy="4388849"/>
              <a:chOff x="0" y="2469151"/>
              <a:chExt cx="12192000" cy="4388849"/>
            </a:xfrm>
          </p:grpSpPr>
          <p:sp>
            <p:nvSpPr>
              <p:cNvPr id="46" name="Freeform: Shape 45">
                <a:extLst>
                  <a:ext uri="{FF2B5EF4-FFF2-40B4-BE49-F238E27FC236}">
                    <a16:creationId xmlns:a16="http://schemas.microsoft.com/office/drawing/2014/main" id="{EB99A4B1-35A0-4520-A65B-C1E519C92CAB}"/>
                  </a:ext>
                </a:extLst>
              </p:cNvPr>
              <p:cNvSpPr>
                <a:spLocks/>
              </p:cNvSpPr>
              <p:nvPr/>
            </p:nvSpPr>
            <p:spPr bwMode="auto">
              <a:xfrm>
                <a:off x="0" y="2567624"/>
                <a:ext cx="12188604" cy="4290376"/>
              </a:xfrm>
              <a:custGeom>
                <a:avLst/>
                <a:gdLst>
                  <a:gd name="connsiteX0" fmla="*/ 5430 w 11396662"/>
                  <a:gd name="connsiteY0" fmla="*/ 0 h 4011613"/>
                  <a:gd name="connsiteX1" fmla="*/ 2770382 w 11396662"/>
                  <a:gd name="connsiteY1" fmla="*/ 0 h 4011613"/>
                  <a:gd name="connsiteX2" fmla="*/ 3110992 w 11396662"/>
                  <a:gd name="connsiteY2" fmla="*/ 190552 h 4011613"/>
                  <a:gd name="connsiteX3" fmla="*/ 3127689 w 11396662"/>
                  <a:gd name="connsiteY3" fmla="*/ 581684 h 4011613"/>
                  <a:gd name="connsiteX4" fmla="*/ 2603416 w 11396662"/>
                  <a:gd name="connsiteY4" fmla="*/ 1631389 h 4011613"/>
                  <a:gd name="connsiteX5" fmla="*/ 4496807 w 11396662"/>
                  <a:gd name="connsiteY5" fmla="*/ 1631389 h 4011613"/>
                  <a:gd name="connsiteX6" fmla="*/ 4563594 w 11396662"/>
                  <a:gd name="connsiteY6" fmla="*/ 1196798 h 4011613"/>
                  <a:gd name="connsiteX7" fmla="*/ 4960972 w 11396662"/>
                  <a:gd name="connsiteY7" fmla="*/ 855811 h 4011613"/>
                  <a:gd name="connsiteX8" fmla="*/ 7017989 w 11396662"/>
                  <a:gd name="connsiteY8" fmla="*/ 855811 h 4011613"/>
                  <a:gd name="connsiteX9" fmla="*/ 7405350 w 11396662"/>
                  <a:gd name="connsiteY9" fmla="*/ 1156682 h 4011613"/>
                  <a:gd name="connsiteX10" fmla="*/ 7528905 w 11396662"/>
                  <a:gd name="connsiteY10" fmla="*/ 1631389 h 4011613"/>
                  <a:gd name="connsiteX11" fmla="*/ 9128436 w 11396662"/>
                  <a:gd name="connsiteY11" fmla="*/ 1631389 h 4011613"/>
                  <a:gd name="connsiteX12" fmla="*/ 9492421 w 11396662"/>
                  <a:gd name="connsiteY12" fmla="*/ 1862057 h 4011613"/>
                  <a:gd name="connsiteX13" fmla="*/ 10123551 w 11396662"/>
                  <a:gd name="connsiteY13" fmla="*/ 3209291 h 4011613"/>
                  <a:gd name="connsiteX14" fmla="*/ 11379238 w 11396662"/>
                  <a:gd name="connsiteY14" fmla="*/ 3209291 h 4011613"/>
                  <a:gd name="connsiteX15" fmla="*/ 11396662 w 11396662"/>
                  <a:gd name="connsiteY15" fmla="*/ 3209291 h 4011613"/>
                  <a:gd name="connsiteX16" fmla="*/ 11396662 w 11396662"/>
                  <a:gd name="connsiteY16" fmla="*/ 4011613 h 4011613"/>
                  <a:gd name="connsiteX17" fmla="*/ 11129955 w 11396662"/>
                  <a:gd name="connsiteY17" fmla="*/ 4011613 h 4011613"/>
                  <a:gd name="connsiteX18" fmla="*/ 9869763 w 11396662"/>
                  <a:gd name="connsiteY18" fmla="*/ 4011613 h 4011613"/>
                  <a:gd name="connsiteX19" fmla="*/ 9509118 w 11396662"/>
                  <a:gd name="connsiteY19" fmla="*/ 3780945 h 4011613"/>
                  <a:gd name="connsiteX20" fmla="*/ 8874648 w 11396662"/>
                  <a:gd name="connsiteY20" fmla="*/ 2433712 h 4011613"/>
                  <a:gd name="connsiteX21" fmla="*/ 7218348 w 11396662"/>
                  <a:gd name="connsiteY21" fmla="*/ 2433712 h 4011613"/>
                  <a:gd name="connsiteX22" fmla="*/ 6827649 w 11396662"/>
                  <a:gd name="connsiteY22" fmla="*/ 2132841 h 4011613"/>
                  <a:gd name="connsiteX23" fmla="*/ 6707433 w 11396662"/>
                  <a:gd name="connsiteY23" fmla="*/ 1658134 h 4011613"/>
                  <a:gd name="connsiteX24" fmla="*/ 5304921 w 11396662"/>
                  <a:gd name="connsiteY24" fmla="*/ 1658134 h 4011613"/>
                  <a:gd name="connsiteX25" fmla="*/ 5238135 w 11396662"/>
                  <a:gd name="connsiteY25" fmla="*/ 2092725 h 4011613"/>
                  <a:gd name="connsiteX26" fmla="*/ 4840757 w 11396662"/>
                  <a:gd name="connsiteY26" fmla="*/ 2433712 h 4011613"/>
                  <a:gd name="connsiteX27" fmla="*/ 1955589 w 11396662"/>
                  <a:gd name="connsiteY27" fmla="*/ 2433712 h 4011613"/>
                  <a:gd name="connsiteX28" fmla="*/ 1614979 w 11396662"/>
                  <a:gd name="connsiteY28" fmla="*/ 2243160 h 4011613"/>
                  <a:gd name="connsiteX29" fmla="*/ 1598283 w 11396662"/>
                  <a:gd name="connsiteY29" fmla="*/ 1852028 h 4011613"/>
                  <a:gd name="connsiteX30" fmla="*/ 2122555 w 11396662"/>
                  <a:gd name="connsiteY30" fmla="*/ 802323 h 4011613"/>
                  <a:gd name="connsiteX31" fmla="*/ 5430 w 11396662"/>
                  <a:gd name="connsiteY31" fmla="*/ 802323 h 4011613"/>
                  <a:gd name="connsiteX32" fmla="*/ 0 w 11396662"/>
                  <a:gd name="connsiteY32" fmla="*/ 801770 h 4011613"/>
                  <a:gd name="connsiteX33" fmla="*/ 0 w 11396662"/>
                  <a:gd name="connsiteY33" fmla="*/ 552 h 40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96662" h="4011613">
                    <a:moveTo>
                      <a:pt x="5430" y="0"/>
                    </a:moveTo>
                    <a:cubicBezTo>
                      <a:pt x="2770382" y="0"/>
                      <a:pt x="2770382" y="0"/>
                      <a:pt x="2770382" y="0"/>
                    </a:cubicBezTo>
                    <a:cubicBezTo>
                      <a:pt x="2910633" y="0"/>
                      <a:pt x="3037527" y="73546"/>
                      <a:pt x="3110992" y="190552"/>
                    </a:cubicBezTo>
                    <a:cubicBezTo>
                      <a:pt x="3184457" y="307557"/>
                      <a:pt x="3191136" y="454650"/>
                      <a:pt x="3127689" y="581684"/>
                    </a:cubicBezTo>
                    <a:cubicBezTo>
                      <a:pt x="2603416" y="1631389"/>
                      <a:pt x="2603416" y="1631389"/>
                      <a:pt x="2603416" y="1631389"/>
                    </a:cubicBezTo>
                    <a:cubicBezTo>
                      <a:pt x="4496807" y="1631389"/>
                      <a:pt x="4496807" y="1631389"/>
                      <a:pt x="4496807" y="1631389"/>
                    </a:cubicBezTo>
                    <a:cubicBezTo>
                      <a:pt x="4563594" y="1196798"/>
                      <a:pt x="4563594" y="1196798"/>
                      <a:pt x="4563594" y="1196798"/>
                    </a:cubicBezTo>
                    <a:cubicBezTo>
                      <a:pt x="4593647" y="999560"/>
                      <a:pt x="4763952" y="855811"/>
                      <a:pt x="4960972" y="855811"/>
                    </a:cubicBezTo>
                    <a:cubicBezTo>
                      <a:pt x="7017989" y="855811"/>
                      <a:pt x="7017989" y="855811"/>
                      <a:pt x="7017989" y="855811"/>
                    </a:cubicBezTo>
                    <a:cubicBezTo>
                      <a:pt x="7201652" y="855811"/>
                      <a:pt x="7361939" y="979502"/>
                      <a:pt x="7405350" y="1156682"/>
                    </a:cubicBezTo>
                    <a:cubicBezTo>
                      <a:pt x="7528905" y="1631389"/>
                      <a:pt x="7528905" y="1631389"/>
                      <a:pt x="7528905" y="1631389"/>
                    </a:cubicBezTo>
                    <a:cubicBezTo>
                      <a:pt x="9128436" y="1631389"/>
                      <a:pt x="9128436" y="1631389"/>
                      <a:pt x="9128436" y="1631389"/>
                    </a:cubicBezTo>
                    <a:cubicBezTo>
                      <a:pt x="9282044" y="1631389"/>
                      <a:pt x="9425635" y="1721651"/>
                      <a:pt x="9492421" y="1862057"/>
                    </a:cubicBezTo>
                    <a:cubicBezTo>
                      <a:pt x="10123551" y="3209291"/>
                      <a:pt x="10123551" y="3209291"/>
                      <a:pt x="10123551" y="3209291"/>
                    </a:cubicBezTo>
                    <a:cubicBezTo>
                      <a:pt x="11080265" y="3209291"/>
                      <a:pt x="11319443" y="3209291"/>
                      <a:pt x="11379238" y="3209291"/>
                    </a:cubicBezTo>
                    <a:lnTo>
                      <a:pt x="11396662" y="3209291"/>
                    </a:lnTo>
                    <a:lnTo>
                      <a:pt x="11396662" y="4011613"/>
                    </a:lnTo>
                    <a:lnTo>
                      <a:pt x="11129955" y="4011613"/>
                    </a:lnTo>
                    <a:cubicBezTo>
                      <a:pt x="9869763" y="4011613"/>
                      <a:pt x="9869763" y="4011613"/>
                      <a:pt x="9869763" y="4011613"/>
                    </a:cubicBezTo>
                    <a:cubicBezTo>
                      <a:pt x="9716155" y="4011613"/>
                      <a:pt x="9575904" y="3921352"/>
                      <a:pt x="9509118" y="3780945"/>
                    </a:cubicBezTo>
                    <a:cubicBezTo>
                      <a:pt x="8874648" y="2433712"/>
                      <a:pt x="8874648" y="2433712"/>
                      <a:pt x="8874648" y="2433712"/>
                    </a:cubicBezTo>
                    <a:cubicBezTo>
                      <a:pt x="7218348" y="2433712"/>
                      <a:pt x="7218348" y="2433712"/>
                      <a:pt x="7218348" y="2433712"/>
                    </a:cubicBezTo>
                    <a:cubicBezTo>
                      <a:pt x="7034686" y="2433712"/>
                      <a:pt x="6874399" y="2310021"/>
                      <a:pt x="6827649" y="2132841"/>
                    </a:cubicBezTo>
                    <a:cubicBezTo>
                      <a:pt x="6707433" y="1658134"/>
                      <a:pt x="6707433" y="1658134"/>
                      <a:pt x="6707433" y="1658134"/>
                    </a:cubicBezTo>
                    <a:cubicBezTo>
                      <a:pt x="5304921" y="1658134"/>
                      <a:pt x="5304921" y="1658134"/>
                      <a:pt x="5304921" y="1658134"/>
                    </a:cubicBezTo>
                    <a:cubicBezTo>
                      <a:pt x="5238135" y="2092725"/>
                      <a:pt x="5238135" y="2092725"/>
                      <a:pt x="5238135" y="2092725"/>
                    </a:cubicBezTo>
                    <a:cubicBezTo>
                      <a:pt x="5208081" y="2289963"/>
                      <a:pt x="5037776" y="2433712"/>
                      <a:pt x="4840757" y="2433712"/>
                    </a:cubicBezTo>
                    <a:cubicBezTo>
                      <a:pt x="1955589" y="2433712"/>
                      <a:pt x="1955589" y="2433712"/>
                      <a:pt x="1955589" y="2433712"/>
                    </a:cubicBezTo>
                    <a:cubicBezTo>
                      <a:pt x="1815338" y="2433712"/>
                      <a:pt x="1688444" y="2360166"/>
                      <a:pt x="1614979" y="2243160"/>
                    </a:cubicBezTo>
                    <a:cubicBezTo>
                      <a:pt x="1541514" y="2126155"/>
                      <a:pt x="1534836" y="1979063"/>
                      <a:pt x="1598283" y="1852028"/>
                    </a:cubicBezTo>
                    <a:cubicBezTo>
                      <a:pt x="2122555" y="802323"/>
                      <a:pt x="2122555" y="802323"/>
                      <a:pt x="2122555" y="802323"/>
                    </a:cubicBezTo>
                    <a:cubicBezTo>
                      <a:pt x="5430" y="802323"/>
                      <a:pt x="5430" y="802323"/>
                      <a:pt x="5430" y="802323"/>
                    </a:cubicBezTo>
                    <a:lnTo>
                      <a:pt x="0" y="801770"/>
                    </a:lnTo>
                    <a:lnTo>
                      <a:pt x="0" y="552"/>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ACD63FC-52FD-495B-87D8-0274B842CDEF}"/>
                  </a:ext>
                </a:extLst>
              </p:cNvPr>
              <p:cNvSpPr>
                <a:spLocks/>
              </p:cNvSpPr>
              <p:nvPr/>
            </p:nvSpPr>
            <p:spPr bwMode="auto">
              <a:xfrm>
                <a:off x="5093" y="2469151"/>
                <a:ext cx="12186907" cy="4288678"/>
              </a:xfrm>
              <a:custGeom>
                <a:avLst/>
                <a:gdLst>
                  <a:gd name="T0" fmla="*/ 3412 w 3412"/>
                  <a:gd name="T1" fmla="*/ 1200 h 1200"/>
                  <a:gd name="T2" fmla="*/ 2954 w 3412"/>
                  <a:gd name="T3" fmla="*/ 1200 h 1200"/>
                  <a:gd name="T4" fmla="*/ 2846 w 3412"/>
                  <a:gd name="T5" fmla="*/ 1131 h 1200"/>
                  <a:gd name="T6" fmla="*/ 2656 w 3412"/>
                  <a:gd name="T7" fmla="*/ 728 h 1200"/>
                  <a:gd name="T8" fmla="*/ 2160 w 3412"/>
                  <a:gd name="T9" fmla="*/ 728 h 1200"/>
                  <a:gd name="T10" fmla="*/ 2043 w 3412"/>
                  <a:gd name="T11" fmla="*/ 638 h 1200"/>
                  <a:gd name="T12" fmla="*/ 2007 w 3412"/>
                  <a:gd name="T13" fmla="*/ 496 h 1200"/>
                  <a:gd name="T14" fmla="*/ 1587 w 3412"/>
                  <a:gd name="T15" fmla="*/ 496 h 1200"/>
                  <a:gd name="T16" fmla="*/ 1567 w 3412"/>
                  <a:gd name="T17" fmla="*/ 626 h 1200"/>
                  <a:gd name="T18" fmla="*/ 1448 w 3412"/>
                  <a:gd name="T19" fmla="*/ 728 h 1200"/>
                  <a:gd name="T20" fmla="*/ 584 w 3412"/>
                  <a:gd name="T21" fmla="*/ 728 h 1200"/>
                  <a:gd name="T22" fmla="*/ 482 w 3412"/>
                  <a:gd name="T23" fmla="*/ 671 h 1200"/>
                  <a:gd name="T24" fmla="*/ 477 w 3412"/>
                  <a:gd name="T25" fmla="*/ 554 h 1200"/>
                  <a:gd name="T26" fmla="*/ 634 w 3412"/>
                  <a:gd name="T27" fmla="*/ 240 h 1200"/>
                  <a:gd name="T28" fmla="*/ 0 w 3412"/>
                  <a:gd name="T29" fmla="*/ 240 h 1200"/>
                  <a:gd name="T30" fmla="*/ 0 w 3412"/>
                  <a:gd name="T31" fmla="*/ 0 h 1200"/>
                  <a:gd name="T32" fmla="*/ 828 w 3412"/>
                  <a:gd name="T33" fmla="*/ 0 h 1200"/>
                  <a:gd name="T34" fmla="*/ 930 w 3412"/>
                  <a:gd name="T35" fmla="*/ 57 h 1200"/>
                  <a:gd name="T36" fmla="*/ 935 w 3412"/>
                  <a:gd name="T37" fmla="*/ 174 h 1200"/>
                  <a:gd name="T38" fmla="*/ 778 w 3412"/>
                  <a:gd name="T39" fmla="*/ 488 h 1200"/>
                  <a:gd name="T40" fmla="*/ 1345 w 3412"/>
                  <a:gd name="T41" fmla="*/ 488 h 1200"/>
                  <a:gd name="T42" fmla="*/ 1365 w 3412"/>
                  <a:gd name="T43" fmla="*/ 358 h 1200"/>
                  <a:gd name="T44" fmla="*/ 1484 w 3412"/>
                  <a:gd name="T45" fmla="*/ 256 h 1200"/>
                  <a:gd name="T46" fmla="*/ 2100 w 3412"/>
                  <a:gd name="T47" fmla="*/ 256 h 1200"/>
                  <a:gd name="T48" fmla="*/ 2216 w 3412"/>
                  <a:gd name="T49" fmla="*/ 346 h 1200"/>
                  <a:gd name="T50" fmla="*/ 2253 w 3412"/>
                  <a:gd name="T51" fmla="*/ 488 h 1200"/>
                  <a:gd name="T52" fmla="*/ 2732 w 3412"/>
                  <a:gd name="T53" fmla="*/ 488 h 1200"/>
                  <a:gd name="T54" fmla="*/ 2841 w 3412"/>
                  <a:gd name="T55" fmla="*/ 557 h 1200"/>
                  <a:gd name="T56" fmla="*/ 3030 w 3412"/>
                  <a:gd name="T57" fmla="*/ 960 h 1200"/>
                  <a:gd name="T58" fmla="*/ 3412 w 3412"/>
                  <a:gd name="T59" fmla="*/ 960 h 1200"/>
                  <a:gd name="T60" fmla="*/ 3412 w 3412"/>
                  <a:gd name="T6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200">
                    <a:moveTo>
                      <a:pt x="3412" y="1200"/>
                    </a:moveTo>
                    <a:cubicBezTo>
                      <a:pt x="2954" y="1200"/>
                      <a:pt x="2954" y="1200"/>
                      <a:pt x="2954" y="1200"/>
                    </a:cubicBezTo>
                    <a:cubicBezTo>
                      <a:pt x="2908" y="1200"/>
                      <a:pt x="2866" y="1173"/>
                      <a:pt x="2846" y="1131"/>
                    </a:cubicBezTo>
                    <a:cubicBezTo>
                      <a:pt x="2656" y="728"/>
                      <a:pt x="2656" y="728"/>
                      <a:pt x="2656" y="728"/>
                    </a:cubicBezTo>
                    <a:cubicBezTo>
                      <a:pt x="2160" y="728"/>
                      <a:pt x="2160" y="728"/>
                      <a:pt x="2160" y="728"/>
                    </a:cubicBezTo>
                    <a:cubicBezTo>
                      <a:pt x="2105" y="728"/>
                      <a:pt x="2057" y="691"/>
                      <a:pt x="2043" y="638"/>
                    </a:cubicBezTo>
                    <a:cubicBezTo>
                      <a:pt x="2007" y="496"/>
                      <a:pt x="2007" y="496"/>
                      <a:pt x="2007" y="496"/>
                    </a:cubicBezTo>
                    <a:cubicBezTo>
                      <a:pt x="1587" y="496"/>
                      <a:pt x="1587" y="496"/>
                      <a:pt x="1587" y="496"/>
                    </a:cubicBezTo>
                    <a:cubicBezTo>
                      <a:pt x="1567" y="626"/>
                      <a:pt x="1567" y="626"/>
                      <a:pt x="1567" y="626"/>
                    </a:cubicBezTo>
                    <a:cubicBezTo>
                      <a:pt x="1558" y="685"/>
                      <a:pt x="1507" y="728"/>
                      <a:pt x="1448" y="728"/>
                    </a:cubicBezTo>
                    <a:cubicBezTo>
                      <a:pt x="584" y="728"/>
                      <a:pt x="584" y="728"/>
                      <a:pt x="584" y="728"/>
                    </a:cubicBezTo>
                    <a:cubicBezTo>
                      <a:pt x="542" y="728"/>
                      <a:pt x="504" y="706"/>
                      <a:pt x="482" y="671"/>
                    </a:cubicBezTo>
                    <a:cubicBezTo>
                      <a:pt x="460" y="636"/>
                      <a:pt x="458" y="592"/>
                      <a:pt x="477" y="554"/>
                    </a:cubicBezTo>
                    <a:cubicBezTo>
                      <a:pt x="634" y="240"/>
                      <a:pt x="634" y="240"/>
                      <a:pt x="634" y="240"/>
                    </a:cubicBezTo>
                    <a:cubicBezTo>
                      <a:pt x="0" y="240"/>
                      <a:pt x="0" y="240"/>
                      <a:pt x="0" y="240"/>
                    </a:cubicBezTo>
                    <a:cubicBezTo>
                      <a:pt x="0" y="0"/>
                      <a:pt x="0" y="0"/>
                      <a:pt x="0" y="0"/>
                    </a:cubicBezTo>
                    <a:cubicBezTo>
                      <a:pt x="828" y="0"/>
                      <a:pt x="828" y="0"/>
                      <a:pt x="828" y="0"/>
                    </a:cubicBezTo>
                    <a:cubicBezTo>
                      <a:pt x="870" y="0"/>
                      <a:pt x="908" y="22"/>
                      <a:pt x="930" y="57"/>
                    </a:cubicBezTo>
                    <a:cubicBezTo>
                      <a:pt x="952" y="92"/>
                      <a:pt x="954" y="136"/>
                      <a:pt x="935" y="174"/>
                    </a:cubicBezTo>
                    <a:cubicBezTo>
                      <a:pt x="778" y="488"/>
                      <a:pt x="778" y="488"/>
                      <a:pt x="778" y="488"/>
                    </a:cubicBezTo>
                    <a:cubicBezTo>
                      <a:pt x="1345" y="488"/>
                      <a:pt x="1345" y="488"/>
                      <a:pt x="1345" y="488"/>
                    </a:cubicBezTo>
                    <a:cubicBezTo>
                      <a:pt x="1365" y="358"/>
                      <a:pt x="1365" y="358"/>
                      <a:pt x="1365" y="358"/>
                    </a:cubicBezTo>
                    <a:cubicBezTo>
                      <a:pt x="1374" y="299"/>
                      <a:pt x="1425" y="256"/>
                      <a:pt x="1484" y="256"/>
                    </a:cubicBezTo>
                    <a:cubicBezTo>
                      <a:pt x="2100" y="256"/>
                      <a:pt x="2100" y="256"/>
                      <a:pt x="2100" y="256"/>
                    </a:cubicBezTo>
                    <a:cubicBezTo>
                      <a:pt x="2155" y="256"/>
                      <a:pt x="2203" y="293"/>
                      <a:pt x="2216" y="346"/>
                    </a:cubicBezTo>
                    <a:cubicBezTo>
                      <a:pt x="2253" y="488"/>
                      <a:pt x="2253" y="488"/>
                      <a:pt x="2253" y="488"/>
                    </a:cubicBezTo>
                    <a:cubicBezTo>
                      <a:pt x="2732" y="488"/>
                      <a:pt x="2732" y="488"/>
                      <a:pt x="2732" y="488"/>
                    </a:cubicBezTo>
                    <a:cubicBezTo>
                      <a:pt x="2778" y="488"/>
                      <a:pt x="2821" y="515"/>
                      <a:pt x="2841" y="557"/>
                    </a:cubicBezTo>
                    <a:cubicBezTo>
                      <a:pt x="3030" y="960"/>
                      <a:pt x="3030" y="960"/>
                      <a:pt x="3030" y="960"/>
                    </a:cubicBezTo>
                    <a:cubicBezTo>
                      <a:pt x="3412" y="960"/>
                      <a:pt x="3412" y="960"/>
                      <a:pt x="3412" y="960"/>
                    </a:cubicBezTo>
                    <a:cubicBezTo>
                      <a:pt x="3412" y="1200"/>
                      <a:pt x="3412" y="1200"/>
                      <a:pt x="3412" y="120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5323B0EB-BF0F-4B3A-B135-96AA1B21153F}"/>
                  </a:ext>
                </a:extLst>
              </p:cNvPr>
              <p:cNvSpPr>
                <a:spLocks/>
              </p:cNvSpPr>
              <p:nvPr/>
            </p:nvSpPr>
            <p:spPr bwMode="auto">
              <a:xfrm>
                <a:off x="5093" y="2540459"/>
                <a:ext cx="12186907" cy="4146061"/>
              </a:xfrm>
              <a:custGeom>
                <a:avLst/>
                <a:gdLst>
                  <a:gd name="T0" fmla="*/ 3412 w 3412"/>
                  <a:gd name="T1" fmla="*/ 1160 h 1160"/>
                  <a:gd name="T2" fmla="*/ 2954 w 3412"/>
                  <a:gd name="T3" fmla="*/ 1160 h 1160"/>
                  <a:gd name="T4" fmla="*/ 2864 w 3412"/>
                  <a:gd name="T5" fmla="*/ 1103 h 1160"/>
                  <a:gd name="T6" fmla="*/ 2669 w 3412"/>
                  <a:gd name="T7" fmla="*/ 688 h 1160"/>
                  <a:gd name="T8" fmla="*/ 2160 w 3412"/>
                  <a:gd name="T9" fmla="*/ 688 h 1160"/>
                  <a:gd name="T10" fmla="*/ 2063 w 3412"/>
                  <a:gd name="T11" fmla="*/ 613 h 1160"/>
                  <a:gd name="T12" fmla="*/ 2022 w 3412"/>
                  <a:gd name="T13" fmla="*/ 456 h 1160"/>
                  <a:gd name="T14" fmla="*/ 1570 w 3412"/>
                  <a:gd name="T15" fmla="*/ 456 h 1160"/>
                  <a:gd name="T16" fmla="*/ 1547 w 3412"/>
                  <a:gd name="T17" fmla="*/ 603 h 1160"/>
                  <a:gd name="T18" fmla="*/ 1448 w 3412"/>
                  <a:gd name="T19" fmla="*/ 688 h 1160"/>
                  <a:gd name="T20" fmla="*/ 584 w 3412"/>
                  <a:gd name="T21" fmla="*/ 688 h 1160"/>
                  <a:gd name="T22" fmla="*/ 499 w 3412"/>
                  <a:gd name="T23" fmla="*/ 641 h 1160"/>
                  <a:gd name="T24" fmla="*/ 495 w 3412"/>
                  <a:gd name="T25" fmla="*/ 543 h 1160"/>
                  <a:gd name="T26" fmla="*/ 666 w 3412"/>
                  <a:gd name="T27" fmla="*/ 200 h 1160"/>
                  <a:gd name="T28" fmla="*/ 0 w 3412"/>
                  <a:gd name="T29" fmla="*/ 200 h 1160"/>
                  <a:gd name="T30" fmla="*/ 0 w 3412"/>
                  <a:gd name="T31" fmla="*/ 0 h 1160"/>
                  <a:gd name="T32" fmla="*/ 828 w 3412"/>
                  <a:gd name="T33" fmla="*/ 0 h 1160"/>
                  <a:gd name="T34" fmla="*/ 913 w 3412"/>
                  <a:gd name="T35" fmla="*/ 47 h 1160"/>
                  <a:gd name="T36" fmla="*/ 917 w 3412"/>
                  <a:gd name="T37" fmla="*/ 145 h 1160"/>
                  <a:gd name="T38" fmla="*/ 746 w 3412"/>
                  <a:gd name="T39" fmla="*/ 488 h 1160"/>
                  <a:gd name="T40" fmla="*/ 1362 w 3412"/>
                  <a:gd name="T41" fmla="*/ 488 h 1160"/>
                  <a:gd name="T42" fmla="*/ 1385 w 3412"/>
                  <a:gd name="T43" fmla="*/ 341 h 1160"/>
                  <a:gd name="T44" fmla="*/ 1484 w 3412"/>
                  <a:gd name="T45" fmla="*/ 256 h 1160"/>
                  <a:gd name="T46" fmla="*/ 2100 w 3412"/>
                  <a:gd name="T47" fmla="*/ 256 h 1160"/>
                  <a:gd name="T48" fmla="*/ 2197 w 3412"/>
                  <a:gd name="T49" fmla="*/ 331 h 1160"/>
                  <a:gd name="T50" fmla="*/ 2237 w 3412"/>
                  <a:gd name="T51" fmla="*/ 488 h 1160"/>
                  <a:gd name="T52" fmla="*/ 2732 w 3412"/>
                  <a:gd name="T53" fmla="*/ 488 h 1160"/>
                  <a:gd name="T54" fmla="*/ 2822 w 3412"/>
                  <a:gd name="T55" fmla="*/ 545 h 1160"/>
                  <a:gd name="T56" fmla="*/ 3018 w 3412"/>
                  <a:gd name="T57" fmla="*/ 960 h 1160"/>
                  <a:gd name="T58" fmla="*/ 3412 w 3412"/>
                  <a:gd name="T59" fmla="*/ 960 h 1160"/>
                  <a:gd name="T60" fmla="*/ 3412 w 3412"/>
                  <a:gd name="T61"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60">
                    <a:moveTo>
                      <a:pt x="3412" y="1160"/>
                    </a:moveTo>
                    <a:cubicBezTo>
                      <a:pt x="2954" y="1160"/>
                      <a:pt x="2954" y="1160"/>
                      <a:pt x="2954" y="1160"/>
                    </a:cubicBezTo>
                    <a:cubicBezTo>
                      <a:pt x="2916" y="1160"/>
                      <a:pt x="2880" y="1138"/>
                      <a:pt x="2864" y="1103"/>
                    </a:cubicBezTo>
                    <a:cubicBezTo>
                      <a:pt x="2669" y="688"/>
                      <a:pt x="2669" y="688"/>
                      <a:pt x="2669" y="688"/>
                    </a:cubicBezTo>
                    <a:cubicBezTo>
                      <a:pt x="2160" y="688"/>
                      <a:pt x="2160" y="688"/>
                      <a:pt x="2160" y="688"/>
                    </a:cubicBezTo>
                    <a:cubicBezTo>
                      <a:pt x="2114" y="688"/>
                      <a:pt x="2074" y="657"/>
                      <a:pt x="2063" y="613"/>
                    </a:cubicBezTo>
                    <a:cubicBezTo>
                      <a:pt x="2022" y="456"/>
                      <a:pt x="2022" y="456"/>
                      <a:pt x="2022" y="456"/>
                    </a:cubicBezTo>
                    <a:cubicBezTo>
                      <a:pt x="1570" y="456"/>
                      <a:pt x="1570" y="456"/>
                      <a:pt x="1570" y="456"/>
                    </a:cubicBezTo>
                    <a:cubicBezTo>
                      <a:pt x="1547" y="603"/>
                      <a:pt x="1547" y="603"/>
                      <a:pt x="1547" y="603"/>
                    </a:cubicBezTo>
                    <a:cubicBezTo>
                      <a:pt x="1539" y="652"/>
                      <a:pt x="1497" y="688"/>
                      <a:pt x="1448" y="688"/>
                    </a:cubicBezTo>
                    <a:cubicBezTo>
                      <a:pt x="584" y="688"/>
                      <a:pt x="584" y="688"/>
                      <a:pt x="584" y="688"/>
                    </a:cubicBezTo>
                    <a:cubicBezTo>
                      <a:pt x="549" y="688"/>
                      <a:pt x="517" y="670"/>
                      <a:pt x="499" y="641"/>
                    </a:cubicBezTo>
                    <a:cubicBezTo>
                      <a:pt x="481" y="611"/>
                      <a:pt x="479" y="574"/>
                      <a:pt x="495" y="543"/>
                    </a:cubicBezTo>
                    <a:cubicBezTo>
                      <a:pt x="666" y="200"/>
                      <a:pt x="666" y="200"/>
                      <a:pt x="666" y="200"/>
                    </a:cubicBezTo>
                    <a:cubicBezTo>
                      <a:pt x="0" y="200"/>
                      <a:pt x="0" y="200"/>
                      <a:pt x="0" y="200"/>
                    </a:cubicBezTo>
                    <a:cubicBezTo>
                      <a:pt x="0" y="0"/>
                      <a:pt x="0" y="0"/>
                      <a:pt x="0" y="0"/>
                    </a:cubicBezTo>
                    <a:cubicBezTo>
                      <a:pt x="828" y="0"/>
                      <a:pt x="828" y="0"/>
                      <a:pt x="828" y="0"/>
                    </a:cubicBezTo>
                    <a:cubicBezTo>
                      <a:pt x="863" y="0"/>
                      <a:pt x="895" y="18"/>
                      <a:pt x="913" y="47"/>
                    </a:cubicBezTo>
                    <a:cubicBezTo>
                      <a:pt x="931" y="77"/>
                      <a:pt x="933" y="114"/>
                      <a:pt x="917" y="145"/>
                    </a:cubicBezTo>
                    <a:cubicBezTo>
                      <a:pt x="746" y="488"/>
                      <a:pt x="746" y="488"/>
                      <a:pt x="746" y="488"/>
                    </a:cubicBezTo>
                    <a:cubicBezTo>
                      <a:pt x="1362" y="488"/>
                      <a:pt x="1362" y="488"/>
                      <a:pt x="1362" y="488"/>
                    </a:cubicBezTo>
                    <a:cubicBezTo>
                      <a:pt x="1385" y="341"/>
                      <a:pt x="1385" y="341"/>
                      <a:pt x="1385" y="341"/>
                    </a:cubicBezTo>
                    <a:cubicBezTo>
                      <a:pt x="1393" y="292"/>
                      <a:pt x="1435" y="256"/>
                      <a:pt x="1484" y="256"/>
                    </a:cubicBezTo>
                    <a:cubicBezTo>
                      <a:pt x="2100" y="256"/>
                      <a:pt x="2100" y="256"/>
                      <a:pt x="2100" y="256"/>
                    </a:cubicBezTo>
                    <a:cubicBezTo>
                      <a:pt x="2146" y="256"/>
                      <a:pt x="2186" y="287"/>
                      <a:pt x="2197" y="331"/>
                    </a:cubicBezTo>
                    <a:cubicBezTo>
                      <a:pt x="2237" y="488"/>
                      <a:pt x="2237" y="488"/>
                      <a:pt x="2237" y="488"/>
                    </a:cubicBezTo>
                    <a:cubicBezTo>
                      <a:pt x="2732" y="488"/>
                      <a:pt x="2732" y="488"/>
                      <a:pt x="2732" y="488"/>
                    </a:cubicBezTo>
                    <a:cubicBezTo>
                      <a:pt x="2771" y="488"/>
                      <a:pt x="2806" y="510"/>
                      <a:pt x="2822" y="545"/>
                    </a:cubicBezTo>
                    <a:cubicBezTo>
                      <a:pt x="3018" y="960"/>
                      <a:pt x="3018" y="960"/>
                      <a:pt x="3018" y="960"/>
                    </a:cubicBezTo>
                    <a:cubicBezTo>
                      <a:pt x="3412" y="960"/>
                      <a:pt x="3412" y="960"/>
                      <a:pt x="3412" y="960"/>
                    </a:cubicBezTo>
                    <a:cubicBezTo>
                      <a:pt x="3412" y="1160"/>
                      <a:pt x="3412" y="1160"/>
                      <a:pt x="3412" y="11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9D28F40C-C8E7-4B39-8393-A3318E921EDE}"/>
                  </a:ext>
                </a:extLst>
              </p:cNvPr>
              <p:cNvSpPr>
                <a:spLocks/>
              </p:cNvSpPr>
              <p:nvPr/>
            </p:nvSpPr>
            <p:spPr bwMode="auto">
              <a:xfrm>
                <a:off x="5093" y="2611767"/>
                <a:ext cx="12186907" cy="4003445"/>
              </a:xfrm>
              <a:custGeom>
                <a:avLst/>
                <a:gdLst>
                  <a:gd name="T0" fmla="*/ 3412 w 3412"/>
                  <a:gd name="T1" fmla="*/ 1120 h 1120"/>
                  <a:gd name="T2" fmla="*/ 2954 w 3412"/>
                  <a:gd name="T3" fmla="*/ 1120 h 1120"/>
                  <a:gd name="T4" fmla="*/ 2882 w 3412"/>
                  <a:gd name="T5" fmla="*/ 1074 h 1120"/>
                  <a:gd name="T6" fmla="*/ 2681 w 3412"/>
                  <a:gd name="T7" fmla="*/ 648 h 1120"/>
                  <a:gd name="T8" fmla="*/ 2160 w 3412"/>
                  <a:gd name="T9" fmla="*/ 648 h 1120"/>
                  <a:gd name="T10" fmla="*/ 2082 w 3412"/>
                  <a:gd name="T11" fmla="*/ 588 h 1120"/>
                  <a:gd name="T12" fmla="*/ 2038 w 3412"/>
                  <a:gd name="T13" fmla="*/ 416 h 1120"/>
                  <a:gd name="T14" fmla="*/ 1553 w 3412"/>
                  <a:gd name="T15" fmla="*/ 416 h 1120"/>
                  <a:gd name="T16" fmla="*/ 1527 w 3412"/>
                  <a:gd name="T17" fmla="*/ 580 h 1120"/>
                  <a:gd name="T18" fmla="*/ 1448 w 3412"/>
                  <a:gd name="T19" fmla="*/ 648 h 1120"/>
                  <a:gd name="T20" fmla="*/ 584 w 3412"/>
                  <a:gd name="T21" fmla="*/ 648 h 1120"/>
                  <a:gd name="T22" fmla="*/ 516 w 3412"/>
                  <a:gd name="T23" fmla="*/ 610 h 1120"/>
                  <a:gd name="T24" fmla="*/ 512 w 3412"/>
                  <a:gd name="T25" fmla="*/ 532 h 1120"/>
                  <a:gd name="T26" fmla="*/ 699 w 3412"/>
                  <a:gd name="T27" fmla="*/ 160 h 1120"/>
                  <a:gd name="T28" fmla="*/ 0 w 3412"/>
                  <a:gd name="T29" fmla="*/ 160 h 1120"/>
                  <a:gd name="T30" fmla="*/ 0 w 3412"/>
                  <a:gd name="T31" fmla="*/ 0 h 1120"/>
                  <a:gd name="T32" fmla="*/ 828 w 3412"/>
                  <a:gd name="T33" fmla="*/ 0 h 1120"/>
                  <a:gd name="T34" fmla="*/ 896 w 3412"/>
                  <a:gd name="T35" fmla="*/ 38 h 1120"/>
                  <a:gd name="T36" fmla="*/ 900 w 3412"/>
                  <a:gd name="T37" fmla="*/ 116 h 1120"/>
                  <a:gd name="T38" fmla="*/ 713 w 3412"/>
                  <a:gd name="T39" fmla="*/ 488 h 1120"/>
                  <a:gd name="T40" fmla="*/ 1379 w 3412"/>
                  <a:gd name="T41" fmla="*/ 488 h 1120"/>
                  <a:gd name="T42" fmla="*/ 1405 w 3412"/>
                  <a:gd name="T43" fmla="*/ 324 h 1120"/>
                  <a:gd name="T44" fmla="*/ 1484 w 3412"/>
                  <a:gd name="T45" fmla="*/ 256 h 1120"/>
                  <a:gd name="T46" fmla="*/ 2100 w 3412"/>
                  <a:gd name="T47" fmla="*/ 256 h 1120"/>
                  <a:gd name="T48" fmla="*/ 2177 w 3412"/>
                  <a:gd name="T49" fmla="*/ 316 h 1120"/>
                  <a:gd name="T50" fmla="*/ 2222 w 3412"/>
                  <a:gd name="T51" fmla="*/ 488 h 1120"/>
                  <a:gd name="T52" fmla="*/ 2732 w 3412"/>
                  <a:gd name="T53" fmla="*/ 488 h 1120"/>
                  <a:gd name="T54" fmla="*/ 2804 w 3412"/>
                  <a:gd name="T55" fmla="*/ 534 h 1120"/>
                  <a:gd name="T56" fmla="*/ 3005 w 3412"/>
                  <a:gd name="T57" fmla="*/ 960 h 1120"/>
                  <a:gd name="T58" fmla="*/ 3412 w 3412"/>
                  <a:gd name="T59" fmla="*/ 960 h 1120"/>
                  <a:gd name="T60" fmla="*/ 3412 w 3412"/>
                  <a:gd name="T6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12" h="1120">
                    <a:moveTo>
                      <a:pt x="3412" y="1120"/>
                    </a:moveTo>
                    <a:cubicBezTo>
                      <a:pt x="2954" y="1120"/>
                      <a:pt x="2954" y="1120"/>
                      <a:pt x="2954" y="1120"/>
                    </a:cubicBezTo>
                    <a:cubicBezTo>
                      <a:pt x="2923" y="1120"/>
                      <a:pt x="2895" y="1102"/>
                      <a:pt x="2882" y="1074"/>
                    </a:cubicBezTo>
                    <a:cubicBezTo>
                      <a:pt x="2681" y="648"/>
                      <a:pt x="2681" y="648"/>
                      <a:pt x="2681" y="648"/>
                    </a:cubicBezTo>
                    <a:cubicBezTo>
                      <a:pt x="2160" y="648"/>
                      <a:pt x="2160" y="648"/>
                      <a:pt x="2160" y="648"/>
                    </a:cubicBezTo>
                    <a:cubicBezTo>
                      <a:pt x="2123" y="648"/>
                      <a:pt x="2091" y="623"/>
                      <a:pt x="2082" y="588"/>
                    </a:cubicBezTo>
                    <a:cubicBezTo>
                      <a:pt x="2038" y="416"/>
                      <a:pt x="2038" y="416"/>
                      <a:pt x="2038" y="416"/>
                    </a:cubicBezTo>
                    <a:cubicBezTo>
                      <a:pt x="1553" y="416"/>
                      <a:pt x="1553" y="416"/>
                      <a:pt x="1553" y="416"/>
                    </a:cubicBezTo>
                    <a:cubicBezTo>
                      <a:pt x="1527" y="580"/>
                      <a:pt x="1527" y="580"/>
                      <a:pt x="1527" y="580"/>
                    </a:cubicBezTo>
                    <a:cubicBezTo>
                      <a:pt x="1521" y="619"/>
                      <a:pt x="1487" y="648"/>
                      <a:pt x="1448" y="648"/>
                    </a:cubicBezTo>
                    <a:cubicBezTo>
                      <a:pt x="584" y="648"/>
                      <a:pt x="584" y="648"/>
                      <a:pt x="584" y="648"/>
                    </a:cubicBezTo>
                    <a:cubicBezTo>
                      <a:pt x="556" y="648"/>
                      <a:pt x="531" y="634"/>
                      <a:pt x="516" y="610"/>
                    </a:cubicBezTo>
                    <a:cubicBezTo>
                      <a:pt x="501" y="586"/>
                      <a:pt x="500" y="557"/>
                      <a:pt x="512" y="532"/>
                    </a:cubicBezTo>
                    <a:cubicBezTo>
                      <a:pt x="699" y="160"/>
                      <a:pt x="699" y="160"/>
                      <a:pt x="699" y="160"/>
                    </a:cubicBezTo>
                    <a:cubicBezTo>
                      <a:pt x="0" y="160"/>
                      <a:pt x="0" y="160"/>
                      <a:pt x="0" y="160"/>
                    </a:cubicBezTo>
                    <a:cubicBezTo>
                      <a:pt x="0" y="0"/>
                      <a:pt x="0" y="0"/>
                      <a:pt x="0" y="0"/>
                    </a:cubicBezTo>
                    <a:cubicBezTo>
                      <a:pt x="828" y="0"/>
                      <a:pt x="828" y="0"/>
                      <a:pt x="828" y="0"/>
                    </a:cubicBezTo>
                    <a:cubicBezTo>
                      <a:pt x="856" y="0"/>
                      <a:pt x="881" y="14"/>
                      <a:pt x="896" y="38"/>
                    </a:cubicBezTo>
                    <a:cubicBezTo>
                      <a:pt x="911" y="62"/>
                      <a:pt x="912" y="91"/>
                      <a:pt x="900" y="116"/>
                    </a:cubicBezTo>
                    <a:cubicBezTo>
                      <a:pt x="713" y="488"/>
                      <a:pt x="713" y="488"/>
                      <a:pt x="713" y="488"/>
                    </a:cubicBezTo>
                    <a:cubicBezTo>
                      <a:pt x="1379" y="488"/>
                      <a:pt x="1379" y="488"/>
                      <a:pt x="1379" y="488"/>
                    </a:cubicBezTo>
                    <a:cubicBezTo>
                      <a:pt x="1405" y="324"/>
                      <a:pt x="1405" y="324"/>
                      <a:pt x="1405" y="324"/>
                    </a:cubicBezTo>
                    <a:cubicBezTo>
                      <a:pt x="1411" y="285"/>
                      <a:pt x="1445" y="256"/>
                      <a:pt x="1484" y="256"/>
                    </a:cubicBezTo>
                    <a:cubicBezTo>
                      <a:pt x="2100" y="256"/>
                      <a:pt x="2100" y="256"/>
                      <a:pt x="2100" y="256"/>
                    </a:cubicBezTo>
                    <a:cubicBezTo>
                      <a:pt x="2137" y="256"/>
                      <a:pt x="2168" y="281"/>
                      <a:pt x="2177" y="316"/>
                    </a:cubicBezTo>
                    <a:cubicBezTo>
                      <a:pt x="2222" y="488"/>
                      <a:pt x="2222" y="488"/>
                      <a:pt x="2222" y="488"/>
                    </a:cubicBezTo>
                    <a:cubicBezTo>
                      <a:pt x="2732" y="488"/>
                      <a:pt x="2732" y="488"/>
                      <a:pt x="2732" y="488"/>
                    </a:cubicBezTo>
                    <a:cubicBezTo>
                      <a:pt x="2763" y="488"/>
                      <a:pt x="2791" y="506"/>
                      <a:pt x="2804" y="534"/>
                    </a:cubicBezTo>
                    <a:cubicBezTo>
                      <a:pt x="3005" y="960"/>
                      <a:pt x="3005" y="960"/>
                      <a:pt x="3005" y="960"/>
                    </a:cubicBezTo>
                    <a:cubicBezTo>
                      <a:pt x="3412" y="960"/>
                      <a:pt x="3412" y="960"/>
                      <a:pt x="3412" y="960"/>
                    </a:cubicBezTo>
                    <a:cubicBezTo>
                      <a:pt x="3412" y="1120"/>
                      <a:pt x="3412" y="1120"/>
                      <a:pt x="3412" y="1120"/>
                    </a:cubicBezTo>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8361B5F6-5AA1-4CCA-8BDA-0B1097C0B7D9}"/>
                  </a:ext>
                </a:extLst>
              </p:cNvPr>
              <p:cNvGrpSpPr/>
              <p:nvPr/>
            </p:nvGrpSpPr>
            <p:grpSpPr>
              <a:xfrm>
                <a:off x="0" y="2854554"/>
                <a:ext cx="12188605" cy="3489008"/>
                <a:chOff x="0" y="2854554"/>
                <a:chExt cx="12188605" cy="3489008"/>
              </a:xfrm>
            </p:grpSpPr>
            <p:sp>
              <p:nvSpPr>
                <p:cNvPr id="43" name="Freeform: Shape 42">
                  <a:extLst>
                    <a:ext uri="{FF2B5EF4-FFF2-40B4-BE49-F238E27FC236}">
                      <a16:creationId xmlns:a16="http://schemas.microsoft.com/office/drawing/2014/main" id="{5279358A-280A-4AD6-8E0D-3EBB26F41289}"/>
                    </a:ext>
                  </a:extLst>
                </p:cNvPr>
                <p:cNvSpPr>
                  <a:spLocks/>
                </p:cNvSpPr>
                <p:nvPr/>
              </p:nvSpPr>
              <p:spPr bwMode="auto">
                <a:xfrm>
                  <a:off x="0" y="2854554"/>
                  <a:ext cx="263161" cy="57726"/>
                </a:xfrm>
                <a:custGeom>
                  <a:avLst/>
                  <a:gdLst>
                    <a:gd name="connsiteX0" fmla="*/ 6032 w 246062"/>
                    <a:gd name="connsiteY0" fmla="*/ 0 h 53975"/>
                    <a:gd name="connsiteX1" fmla="*/ 219392 w 246062"/>
                    <a:gd name="connsiteY1" fmla="*/ 0 h 53975"/>
                    <a:gd name="connsiteX2" fmla="*/ 246062 w 246062"/>
                    <a:gd name="connsiteY2" fmla="*/ 26988 h 53975"/>
                    <a:gd name="connsiteX3" fmla="*/ 219392 w 246062"/>
                    <a:gd name="connsiteY3" fmla="*/ 53975 h 53975"/>
                    <a:gd name="connsiteX4" fmla="*/ 6032 w 246062"/>
                    <a:gd name="connsiteY4" fmla="*/ 53975 h 53975"/>
                    <a:gd name="connsiteX5" fmla="*/ 0 w 246062"/>
                    <a:gd name="connsiteY5" fmla="*/ 51201 h 53975"/>
                    <a:gd name="connsiteX6" fmla="*/ 0 w 246062"/>
                    <a:gd name="connsiteY6" fmla="*/ 277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62" h="53975">
                      <a:moveTo>
                        <a:pt x="6032" y="0"/>
                      </a:moveTo>
                      <a:cubicBezTo>
                        <a:pt x="219392" y="0"/>
                        <a:pt x="219392" y="0"/>
                        <a:pt x="219392" y="0"/>
                      </a:cubicBezTo>
                      <a:cubicBezTo>
                        <a:pt x="232727" y="0"/>
                        <a:pt x="246062" y="13494"/>
                        <a:pt x="246062" y="26988"/>
                      </a:cubicBezTo>
                      <a:cubicBezTo>
                        <a:pt x="246062" y="40481"/>
                        <a:pt x="232727" y="53975"/>
                        <a:pt x="219392" y="53975"/>
                      </a:cubicBezTo>
                      <a:cubicBezTo>
                        <a:pt x="6032" y="53975"/>
                        <a:pt x="6032" y="53975"/>
                        <a:pt x="6032" y="53975"/>
                      </a:cubicBezTo>
                      <a:lnTo>
                        <a:pt x="0" y="51201"/>
                      </a:lnTo>
                      <a:lnTo>
                        <a:pt x="0" y="27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8DC6F4C0-8410-4607-B891-0943F58EAB5C}"/>
                    </a:ext>
                  </a:extLst>
                </p:cNvPr>
                <p:cNvSpPr>
                  <a:spLocks noEditPoints="1"/>
                </p:cNvSpPr>
                <p:nvPr/>
              </p:nvSpPr>
              <p:spPr bwMode="auto">
                <a:xfrm>
                  <a:off x="706291" y="2854554"/>
                  <a:ext cx="1556896" cy="57726"/>
                </a:xfrm>
                <a:custGeom>
                  <a:avLst/>
                  <a:gdLst>
                    <a:gd name="T0" fmla="*/ 428 w 436"/>
                    <a:gd name="T1" fmla="*/ 16 h 16"/>
                    <a:gd name="T2" fmla="*/ 288 w 436"/>
                    <a:gd name="T3" fmla="*/ 16 h 16"/>
                    <a:gd name="T4" fmla="*/ 280 w 436"/>
                    <a:gd name="T5" fmla="*/ 8 h 16"/>
                    <a:gd name="T6" fmla="*/ 288 w 436"/>
                    <a:gd name="T7" fmla="*/ 0 h 16"/>
                    <a:gd name="T8" fmla="*/ 428 w 436"/>
                    <a:gd name="T9" fmla="*/ 0 h 16"/>
                    <a:gd name="T10" fmla="*/ 436 w 436"/>
                    <a:gd name="T11" fmla="*/ 8 h 16"/>
                    <a:gd name="T12" fmla="*/ 428 w 436"/>
                    <a:gd name="T13" fmla="*/ 16 h 16"/>
                    <a:gd name="T14" fmla="*/ 148 w 436"/>
                    <a:gd name="T15" fmla="*/ 16 h 16"/>
                    <a:gd name="T16" fmla="*/ 8 w 436"/>
                    <a:gd name="T17" fmla="*/ 16 h 16"/>
                    <a:gd name="T18" fmla="*/ 0 w 436"/>
                    <a:gd name="T19" fmla="*/ 8 h 16"/>
                    <a:gd name="T20" fmla="*/ 8 w 436"/>
                    <a:gd name="T21" fmla="*/ 0 h 16"/>
                    <a:gd name="T22" fmla="*/ 148 w 436"/>
                    <a:gd name="T23" fmla="*/ 0 h 16"/>
                    <a:gd name="T24" fmla="*/ 156 w 436"/>
                    <a:gd name="T25" fmla="*/ 8 h 16"/>
                    <a:gd name="T26" fmla="*/ 148 w 43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16">
                      <a:moveTo>
                        <a:pt x="428" y="16"/>
                      </a:moveTo>
                      <a:cubicBezTo>
                        <a:pt x="288" y="16"/>
                        <a:pt x="288" y="16"/>
                        <a:pt x="288" y="16"/>
                      </a:cubicBezTo>
                      <a:cubicBezTo>
                        <a:pt x="284" y="16"/>
                        <a:pt x="280" y="12"/>
                        <a:pt x="280" y="8"/>
                      </a:cubicBezTo>
                      <a:cubicBezTo>
                        <a:pt x="280" y="4"/>
                        <a:pt x="284" y="0"/>
                        <a:pt x="288" y="0"/>
                      </a:cubicBezTo>
                      <a:cubicBezTo>
                        <a:pt x="428" y="0"/>
                        <a:pt x="428" y="0"/>
                        <a:pt x="428" y="0"/>
                      </a:cubicBezTo>
                      <a:cubicBezTo>
                        <a:pt x="432" y="0"/>
                        <a:pt x="436" y="4"/>
                        <a:pt x="436" y="8"/>
                      </a:cubicBezTo>
                      <a:cubicBezTo>
                        <a:pt x="436" y="12"/>
                        <a:pt x="432" y="16"/>
                        <a:pt x="428" y="16"/>
                      </a:cubicBezTo>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E1001B8F-71EF-4695-8FB4-5C41CC3B27AC}"/>
                    </a:ext>
                  </a:extLst>
                </p:cNvPr>
                <p:cNvSpPr>
                  <a:spLocks/>
                </p:cNvSpPr>
                <p:nvPr/>
              </p:nvSpPr>
              <p:spPr bwMode="auto">
                <a:xfrm>
                  <a:off x="2706315" y="2854554"/>
                  <a:ext cx="285233" cy="261463"/>
                </a:xfrm>
                <a:custGeom>
                  <a:avLst/>
                  <a:gdLst>
                    <a:gd name="T0" fmla="*/ 43 w 80"/>
                    <a:gd name="T1" fmla="*/ 73 h 73"/>
                    <a:gd name="T2" fmla="*/ 40 w 80"/>
                    <a:gd name="T3" fmla="*/ 72 h 73"/>
                    <a:gd name="T4" fmla="*/ 36 w 80"/>
                    <a:gd name="T5" fmla="*/ 62 h 73"/>
                    <a:gd name="T6" fmla="*/ 59 w 80"/>
                    <a:gd name="T7" fmla="*/ 16 h 73"/>
                    <a:gd name="T8" fmla="*/ 8 w 80"/>
                    <a:gd name="T9" fmla="*/ 16 h 73"/>
                    <a:gd name="T10" fmla="*/ 0 w 80"/>
                    <a:gd name="T11" fmla="*/ 8 h 73"/>
                    <a:gd name="T12" fmla="*/ 8 w 80"/>
                    <a:gd name="T13" fmla="*/ 0 h 73"/>
                    <a:gd name="T14" fmla="*/ 72 w 80"/>
                    <a:gd name="T15" fmla="*/ 0 h 73"/>
                    <a:gd name="T16" fmla="*/ 79 w 80"/>
                    <a:gd name="T17" fmla="*/ 4 h 73"/>
                    <a:gd name="T18" fmla="*/ 79 w 80"/>
                    <a:gd name="T19" fmla="*/ 12 h 73"/>
                    <a:gd name="T20" fmla="*/ 51 w 80"/>
                    <a:gd name="T21" fmla="*/ 69 h 73"/>
                    <a:gd name="T22" fmla="*/ 43 w 80"/>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3">
                      <a:moveTo>
                        <a:pt x="43" y="73"/>
                      </a:moveTo>
                      <a:cubicBezTo>
                        <a:pt x="42" y="73"/>
                        <a:pt x="41" y="73"/>
                        <a:pt x="40" y="72"/>
                      </a:cubicBezTo>
                      <a:cubicBezTo>
                        <a:pt x="36" y="70"/>
                        <a:pt x="34" y="66"/>
                        <a:pt x="36" y="62"/>
                      </a:cubicBezTo>
                      <a:cubicBezTo>
                        <a:pt x="59" y="16"/>
                        <a:pt x="59" y="16"/>
                        <a:pt x="59" y="16"/>
                      </a:cubicBezTo>
                      <a:cubicBezTo>
                        <a:pt x="8" y="16"/>
                        <a:pt x="8" y="16"/>
                        <a:pt x="8" y="16"/>
                      </a:cubicBezTo>
                      <a:cubicBezTo>
                        <a:pt x="4" y="16"/>
                        <a:pt x="0" y="12"/>
                        <a:pt x="0" y="8"/>
                      </a:cubicBezTo>
                      <a:cubicBezTo>
                        <a:pt x="0" y="4"/>
                        <a:pt x="4" y="0"/>
                        <a:pt x="8" y="0"/>
                      </a:cubicBezTo>
                      <a:cubicBezTo>
                        <a:pt x="72" y="0"/>
                        <a:pt x="72" y="0"/>
                        <a:pt x="72" y="0"/>
                      </a:cubicBezTo>
                      <a:cubicBezTo>
                        <a:pt x="75" y="0"/>
                        <a:pt x="77" y="1"/>
                        <a:pt x="79" y="4"/>
                      </a:cubicBezTo>
                      <a:cubicBezTo>
                        <a:pt x="80" y="6"/>
                        <a:pt x="80" y="9"/>
                        <a:pt x="79" y="12"/>
                      </a:cubicBezTo>
                      <a:cubicBezTo>
                        <a:pt x="51" y="69"/>
                        <a:pt x="51" y="69"/>
                        <a:pt x="51" y="69"/>
                      </a:cubicBezTo>
                      <a:cubicBezTo>
                        <a:pt x="49" y="72"/>
                        <a:pt x="46" y="73"/>
                        <a:pt x="43" y="7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19BC9267-1942-4630-A000-C96B798CB82B}"/>
                    </a:ext>
                  </a:extLst>
                </p:cNvPr>
                <p:cNvSpPr>
                  <a:spLocks/>
                </p:cNvSpPr>
                <p:nvPr/>
              </p:nvSpPr>
              <p:spPr bwMode="auto">
                <a:xfrm>
                  <a:off x="2383731" y="3501421"/>
                  <a:ext cx="286931" cy="504251"/>
                </a:xfrm>
                <a:custGeom>
                  <a:avLst/>
                  <a:gdLst>
                    <a:gd name="T0" fmla="*/ 9 w 80"/>
                    <a:gd name="T1" fmla="*/ 141 h 141"/>
                    <a:gd name="T2" fmla="*/ 5 w 80"/>
                    <a:gd name="T3" fmla="*/ 140 h 141"/>
                    <a:gd name="T4" fmla="*/ 2 w 80"/>
                    <a:gd name="T5" fmla="*/ 130 h 141"/>
                    <a:gd name="T6" fmla="*/ 64 w 80"/>
                    <a:gd name="T7" fmla="*/ 5 h 141"/>
                    <a:gd name="T8" fmla="*/ 75 w 80"/>
                    <a:gd name="T9" fmla="*/ 2 h 141"/>
                    <a:gd name="T10" fmla="*/ 78 w 80"/>
                    <a:gd name="T11" fmla="*/ 12 h 141"/>
                    <a:gd name="T12" fmla="*/ 16 w 80"/>
                    <a:gd name="T13" fmla="*/ 137 h 141"/>
                    <a:gd name="T14" fmla="*/ 9 w 80"/>
                    <a:gd name="T15" fmla="*/ 141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1">
                      <a:moveTo>
                        <a:pt x="9" y="141"/>
                      </a:moveTo>
                      <a:cubicBezTo>
                        <a:pt x="8" y="141"/>
                        <a:pt x="6" y="141"/>
                        <a:pt x="5" y="140"/>
                      </a:cubicBezTo>
                      <a:cubicBezTo>
                        <a:pt x="1" y="138"/>
                        <a:pt x="0" y="134"/>
                        <a:pt x="2" y="130"/>
                      </a:cubicBezTo>
                      <a:cubicBezTo>
                        <a:pt x="64" y="5"/>
                        <a:pt x="64" y="5"/>
                        <a:pt x="64" y="5"/>
                      </a:cubicBezTo>
                      <a:cubicBezTo>
                        <a:pt x="66" y="1"/>
                        <a:pt x="71" y="0"/>
                        <a:pt x="75" y="2"/>
                      </a:cubicBezTo>
                      <a:cubicBezTo>
                        <a:pt x="79" y="4"/>
                        <a:pt x="80" y="8"/>
                        <a:pt x="78" y="12"/>
                      </a:cubicBezTo>
                      <a:cubicBezTo>
                        <a:pt x="16" y="137"/>
                        <a:pt x="16" y="137"/>
                        <a:pt x="16" y="137"/>
                      </a:cubicBezTo>
                      <a:cubicBezTo>
                        <a:pt x="15" y="140"/>
                        <a:pt x="12" y="141"/>
                        <a:pt x="9" y="1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3">
                  <a:extLst>
                    <a:ext uri="{FF2B5EF4-FFF2-40B4-BE49-F238E27FC236}">
                      <a16:creationId xmlns:a16="http://schemas.microsoft.com/office/drawing/2014/main" id="{0DD4AE30-FED3-47CA-A7B6-03BEE6E59821}"/>
                    </a:ext>
                  </a:extLst>
                </p:cNvPr>
                <p:cNvSpPr>
                  <a:spLocks/>
                </p:cNvSpPr>
                <p:nvPr/>
              </p:nvSpPr>
              <p:spPr bwMode="auto">
                <a:xfrm>
                  <a:off x="2062843" y="4391076"/>
                  <a:ext cx="285233" cy="264859"/>
                </a:xfrm>
                <a:custGeom>
                  <a:avLst/>
                  <a:gdLst>
                    <a:gd name="T0" fmla="*/ 72 w 80"/>
                    <a:gd name="T1" fmla="*/ 74 h 74"/>
                    <a:gd name="T2" fmla="*/ 8 w 80"/>
                    <a:gd name="T3" fmla="*/ 74 h 74"/>
                    <a:gd name="T4" fmla="*/ 1 w 80"/>
                    <a:gd name="T5" fmla="*/ 70 h 74"/>
                    <a:gd name="T6" fmla="*/ 1 w 80"/>
                    <a:gd name="T7" fmla="*/ 62 h 74"/>
                    <a:gd name="T8" fmla="*/ 29 w 80"/>
                    <a:gd name="T9" fmla="*/ 5 h 74"/>
                    <a:gd name="T10" fmla="*/ 40 w 80"/>
                    <a:gd name="T11" fmla="*/ 2 h 74"/>
                    <a:gd name="T12" fmla="*/ 44 w 80"/>
                    <a:gd name="T13" fmla="*/ 12 h 74"/>
                    <a:gd name="T14" fmla="*/ 21 w 80"/>
                    <a:gd name="T15" fmla="*/ 58 h 74"/>
                    <a:gd name="T16" fmla="*/ 72 w 80"/>
                    <a:gd name="T17" fmla="*/ 58 h 74"/>
                    <a:gd name="T18" fmla="*/ 80 w 80"/>
                    <a:gd name="T19" fmla="*/ 66 h 74"/>
                    <a:gd name="T20" fmla="*/ 72 w 8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4">
                      <a:moveTo>
                        <a:pt x="72" y="74"/>
                      </a:moveTo>
                      <a:cubicBezTo>
                        <a:pt x="8" y="74"/>
                        <a:pt x="8" y="74"/>
                        <a:pt x="8" y="74"/>
                      </a:cubicBezTo>
                      <a:cubicBezTo>
                        <a:pt x="5" y="74"/>
                        <a:pt x="3" y="73"/>
                        <a:pt x="1" y="70"/>
                      </a:cubicBezTo>
                      <a:cubicBezTo>
                        <a:pt x="0" y="68"/>
                        <a:pt x="0" y="65"/>
                        <a:pt x="1" y="62"/>
                      </a:cubicBezTo>
                      <a:cubicBezTo>
                        <a:pt x="29" y="5"/>
                        <a:pt x="29" y="5"/>
                        <a:pt x="29" y="5"/>
                      </a:cubicBezTo>
                      <a:cubicBezTo>
                        <a:pt x="31" y="1"/>
                        <a:pt x="36" y="0"/>
                        <a:pt x="40" y="2"/>
                      </a:cubicBezTo>
                      <a:cubicBezTo>
                        <a:pt x="44" y="4"/>
                        <a:pt x="46" y="8"/>
                        <a:pt x="44" y="12"/>
                      </a:cubicBezTo>
                      <a:cubicBezTo>
                        <a:pt x="21" y="58"/>
                        <a:pt x="21" y="58"/>
                        <a:pt x="21" y="58"/>
                      </a:cubicBezTo>
                      <a:cubicBezTo>
                        <a:pt x="72" y="58"/>
                        <a:pt x="72" y="58"/>
                        <a:pt x="72" y="58"/>
                      </a:cubicBezTo>
                      <a:cubicBezTo>
                        <a:pt x="76" y="58"/>
                        <a:pt x="80" y="62"/>
                        <a:pt x="80" y="66"/>
                      </a:cubicBezTo>
                      <a:cubicBezTo>
                        <a:pt x="80" y="70"/>
                        <a:pt x="76" y="74"/>
                        <a:pt x="72" y="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4">
                  <a:extLst>
                    <a:ext uri="{FF2B5EF4-FFF2-40B4-BE49-F238E27FC236}">
                      <a16:creationId xmlns:a16="http://schemas.microsoft.com/office/drawing/2014/main" id="{E3A462D6-D6B7-4B40-B557-49D00093B50E}"/>
                    </a:ext>
                  </a:extLst>
                </p:cNvPr>
                <p:cNvSpPr>
                  <a:spLocks noEditPoints="1"/>
                </p:cNvSpPr>
                <p:nvPr/>
              </p:nvSpPr>
              <p:spPr bwMode="auto">
                <a:xfrm>
                  <a:off x="2820068" y="4598209"/>
                  <a:ext cx="1643484" cy="57726"/>
                </a:xfrm>
                <a:custGeom>
                  <a:avLst/>
                  <a:gdLst>
                    <a:gd name="T0" fmla="*/ 452 w 460"/>
                    <a:gd name="T1" fmla="*/ 16 h 16"/>
                    <a:gd name="T2" fmla="*/ 304 w 460"/>
                    <a:gd name="T3" fmla="*/ 16 h 16"/>
                    <a:gd name="T4" fmla="*/ 296 w 460"/>
                    <a:gd name="T5" fmla="*/ 8 h 16"/>
                    <a:gd name="T6" fmla="*/ 304 w 460"/>
                    <a:gd name="T7" fmla="*/ 0 h 16"/>
                    <a:gd name="T8" fmla="*/ 452 w 460"/>
                    <a:gd name="T9" fmla="*/ 0 h 16"/>
                    <a:gd name="T10" fmla="*/ 460 w 460"/>
                    <a:gd name="T11" fmla="*/ 8 h 16"/>
                    <a:gd name="T12" fmla="*/ 452 w 460"/>
                    <a:gd name="T13" fmla="*/ 16 h 16"/>
                    <a:gd name="T14" fmla="*/ 156 w 460"/>
                    <a:gd name="T15" fmla="*/ 16 h 16"/>
                    <a:gd name="T16" fmla="*/ 8 w 460"/>
                    <a:gd name="T17" fmla="*/ 16 h 16"/>
                    <a:gd name="T18" fmla="*/ 0 w 460"/>
                    <a:gd name="T19" fmla="*/ 8 h 16"/>
                    <a:gd name="T20" fmla="*/ 8 w 460"/>
                    <a:gd name="T21" fmla="*/ 0 h 16"/>
                    <a:gd name="T22" fmla="*/ 156 w 460"/>
                    <a:gd name="T23" fmla="*/ 0 h 16"/>
                    <a:gd name="T24" fmla="*/ 164 w 460"/>
                    <a:gd name="T25" fmla="*/ 8 h 16"/>
                    <a:gd name="T26" fmla="*/ 156 w 460"/>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16">
                      <a:moveTo>
                        <a:pt x="452" y="16"/>
                      </a:moveTo>
                      <a:cubicBezTo>
                        <a:pt x="304" y="16"/>
                        <a:pt x="304" y="16"/>
                        <a:pt x="304" y="16"/>
                      </a:cubicBezTo>
                      <a:cubicBezTo>
                        <a:pt x="300" y="16"/>
                        <a:pt x="296" y="12"/>
                        <a:pt x="296" y="8"/>
                      </a:cubicBezTo>
                      <a:cubicBezTo>
                        <a:pt x="296" y="4"/>
                        <a:pt x="300" y="0"/>
                        <a:pt x="304" y="0"/>
                      </a:cubicBezTo>
                      <a:cubicBezTo>
                        <a:pt x="452" y="0"/>
                        <a:pt x="452" y="0"/>
                        <a:pt x="452" y="0"/>
                      </a:cubicBezTo>
                      <a:cubicBezTo>
                        <a:pt x="456" y="0"/>
                        <a:pt x="460" y="4"/>
                        <a:pt x="460" y="8"/>
                      </a:cubicBezTo>
                      <a:cubicBezTo>
                        <a:pt x="460" y="12"/>
                        <a:pt x="456" y="16"/>
                        <a:pt x="452" y="16"/>
                      </a:cubicBezTo>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A09EA10C-14B1-4D42-82E8-F4FCF50A2F4B}"/>
                    </a:ext>
                  </a:extLst>
                </p:cNvPr>
                <p:cNvSpPr>
                  <a:spLocks/>
                </p:cNvSpPr>
                <p:nvPr/>
              </p:nvSpPr>
              <p:spPr bwMode="auto">
                <a:xfrm>
                  <a:off x="4920264" y="4370702"/>
                  <a:ext cx="320887" cy="285233"/>
                </a:xfrm>
                <a:custGeom>
                  <a:avLst/>
                  <a:gdLst>
                    <a:gd name="T0" fmla="*/ 72 w 90"/>
                    <a:gd name="T1" fmla="*/ 80 h 80"/>
                    <a:gd name="T2" fmla="*/ 8 w 90"/>
                    <a:gd name="T3" fmla="*/ 80 h 80"/>
                    <a:gd name="T4" fmla="*/ 0 w 90"/>
                    <a:gd name="T5" fmla="*/ 72 h 80"/>
                    <a:gd name="T6" fmla="*/ 8 w 90"/>
                    <a:gd name="T7" fmla="*/ 64 h 80"/>
                    <a:gd name="T8" fmla="*/ 65 w 90"/>
                    <a:gd name="T9" fmla="*/ 64 h 80"/>
                    <a:gd name="T10" fmla="*/ 74 w 90"/>
                    <a:gd name="T11" fmla="*/ 8 h 80"/>
                    <a:gd name="T12" fmla="*/ 83 w 90"/>
                    <a:gd name="T13" fmla="*/ 1 h 80"/>
                    <a:gd name="T14" fmla="*/ 90 w 90"/>
                    <a:gd name="T15" fmla="*/ 10 h 80"/>
                    <a:gd name="T16" fmla="*/ 80 w 90"/>
                    <a:gd name="T17" fmla="*/ 73 h 80"/>
                    <a:gd name="T18" fmla="*/ 72 w 90"/>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0">
                      <a:moveTo>
                        <a:pt x="72" y="80"/>
                      </a:moveTo>
                      <a:cubicBezTo>
                        <a:pt x="8" y="80"/>
                        <a:pt x="8" y="80"/>
                        <a:pt x="8" y="80"/>
                      </a:cubicBezTo>
                      <a:cubicBezTo>
                        <a:pt x="4" y="80"/>
                        <a:pt x="0" y="76"/>
                        <a:pt x="0" y="72"/>
                      </a:cubicBezTo>
                      <a:cubicBezTo>
                        <a:pt x="0" y="68"/>
                        <a:pt x="4" y="64"/>
                        <a:pt x="8" y="64"/>
                      </a:cubicBezTo>
                      <a:cubicBezTo>
                        <a:pt x="65" y="64"/>
                        <a:pt x="65" y="64"/>
                        <a:pt x="65" y="64"/>
                      </a:cubicBezTo>
                      <a:cubicBezTo>
                        <a:pt x="74" y="8"/>
                        <a:pt x="74" y="8"/>
                        <a:pt x="74" y="8"/>
                      </a:cubicBezTo>
                      <a:cubicBezTo>
                        <a:pt x="75" y="3"/>
                        <a:pt x="79" y="0"/>
                        <a:pt x="83" y="1"/>
                      </a:cubicBezTo>
                      <a:cubicBezTo>
                        <a:pt x="87" y="2"/>
                        <a:pt x="90" y="6"/>
                        <a:pt x="90" y="10"/>
                      </a:cubicBezTo>
                      <a:cubicBezTo>
                        <a:pt x="80" y="73"/>
                        <a:pt x="80" y="73"/>
                        <a:pt x="80" y="73"/>
                      </a:cubicBezTo>
                      <a:cubicBezTo>
                        <a:pt x="79" y="77"/>
                        <a:pt x="76" y="80"/>
                        <a:pt x="72"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6">
                  <a:extLst>
                    <a:ext uri="{FF2B5EF4-FFF2-40B4-BE49-F238E27FC236}">
                      <a16:creationId xmlns:a16="http://schemas.microsoft.com/office/drawing/2014/main" id="{0A062493-2C74-4EF3-997D-92E0D1C866CF}"/>
                    </a:ext>
                  </a:extLst>
                </p:cNvPr>
                <p:cNvSpPr>
                  <a:spLocks/>
                </p:cNvSpPr>
                <p:nvPr/>
              </p:nvSpPr>
              <p:spPr bwMode="auto">
                <a:xfrm>
                  <a:off x="5241151" y="3769676"/>
                  <a:ext cx="322585" cy="281837"/>
                </a:xfrm>
                <a:custGeom>
                  <a:avLst/>
                  <a:gdLst>
                    <a:gd name="T0" fmla="*/ 8 w 90"/>
                    <a:gd name="T1" fmla="*/ 79 h 79"/>
                    <a:gd name="T2" fmla="*/ 7 w 90"/>
                    <a:gd name="T3" fmla="*/ 79 h 79"/>
                    <a:gd name="T4" fmla="*/ 0 w 90"/>
                    <a:gd name="T5" fmla="*/ 70 h 79"/>
                    <a:gd name="T6" fmla="*/ 10 w 90"/>
                    <a:gd name="T7" fmla="*/ 7 h 79"/>
                    <a:gd name="T8" fmla="*/ 18 w 90"/>
                    <a:gd name="T9" fmla="*/ 0 h 79"/>
                    <a:gd name="T10" fmla="*/ 82 w 90"/>
                    <a:gd name="T11" fmla="*/ 0 h 79"/>
                    <a:gd name="T12" fmla="*/ 90 w 90"/>
                    <a:gd name="T13" fmla="*/ 8 h 79"/>
                    <a:gd name="T14" fmla="*/ 82 w 90"/>
                    <a:gd name="T15" fmla="*/ 16 h 79"/>
                    <a:gd name="T16" fmla="*/ 25 w 90"/>
                    <a:gd name="T17" fmla="*/ 16 h 79"/>
                    <a:gd name="T18" fmla="*/ 16 w 90"/>
                    <a:gd name="T19" fmla="*/ 72 h 79"/>
                    <a:gd name="T20" fmla="*/ 8 w 9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9">
                      <a:moveTo>
                        <a:pt x="8" y="79"/>
                      </a:moveTo>
                      <a:cubicBezTo>
                        <a:pt x="8" y="79"/>
                        <a:pt x="7" y="79"/>
                        <a:pt x="7" y="79"/>
                      </a:cubicBezTo>
                      <a:cubicBezTo>
                        <a:pt x="3" y="78"/>
                        <a:pt x="0" y="74"/>
                        <a:pt x="0" y="70"/>
                      </a:cubicBezTo>
                      <a:cubicBezTo>
                        <a:pt x="10" y="7"/>
                        <a:pt x="10" y="7"/>
                        <a:pt x="10" y="7"/>
                      </a:cubicBezTo>
                      <a:cubicBezTo>
                        <a:pt x="11" y="3"/>
                        <a:pt x="14" y="0"/>
                        <a:pt x="18" y="0"/>
                      </a:cubicBezTo>
                      <a:cubicBezTo>
                        <a:pt x="82" y="0"/>
                        <a:pt x="82" y="0"/>
                        <a:pt x="82" y="0"/>
                      </a:cubicBezTo>
                      <a:cubicBezTo>
                        <a:pt x="86" y="0"/>
                        <a:pt x="90" y="4"/>
                        <a:pt x="90" y="8"/>
                      </a:cubicBezTo>
                      <a:cubicBezTo>
                        <a:pt x="90" y="12"/>
                        <a:pt x="86" y="16"/>
                        <a:pt x="82" y="16"/>
                      </a:cubicBezTo>
                      <a:cubicBezTo>
                        <a:pt x="25" y="16"/>
                        <a:pt x="25" y="16"/>
                        <a:pt x="25" y="16"/>
                      </a:cubicBezTo>
                      <a:cubicBezTo>
                        <a:pt x="16" y="72"/>
                        <a:pt x="16" y="72"/>
                        <a:pt x="16" y="72"/>
                      </a:cubicBezTo>
                      <a:cubicBezTo>
                        <a:pt x="15" y="76"/>
                        <a:pt x="12" y="79"/>
                        <a:pt x="8"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7">
                  <a:extLst>
                    <a:ext uri="{FF2B5EF4-FFF2-40B4-BE49-F238E27FC236}">
                      <a16:creationId xmlns:a16="http://schemas.microsoft.com/office/drawing/2014/main" id="{7ABAA486-F975-4A9C-B7BC-ED90E666B9F6}"/>
                    </a:ext>
                  </a:extLst>
                </p:cNvPr>
                <p:cNvSpPr>
                  <a:spLocks/>
                </p:cNvSpPr>
                <p:nvPr/>
              </p:nvSpPr>
              <p:spPr bwMode="auto">
                <a:xfrm>
                  <a:off x="6091756" y="3769676"/>
                  <a:ext cx="641774" cy="57726"/>
                </a:xfrm>
                <a:custGeom>
                  <a:avLst/>
                  <a:gdLst>
                    <a:gd name="T0" fmla="*/ 172 w 180"/>
                    <a:gd name="T1" fmla="*/ 16 h 16"/>
                    <a:gd name="T2" fmla="*/ 8 w 180"/>
                    <a:gd name="T3" fmla="*/ 16 h 16"/>
                    <a:gd name="T4" fmla="*/ 0 w 180"/>
                    <a:gd name="T5" fmla="*/ 8 h 16"/>
                    <a:gd name="T6" fmla="*/ 8 w 180"/>
                    <a:gd name="T7" fmla="*/ 0 h 16"/>
                    <a:gd name="T8" fmla="*/ 172 w 180"/>
                    <a:gd name="T9" fmla="*/ 0 h 16"/>
                    <a:gd name="T10" fmla="*/ 180 w 180"/>
                    <a:gd name="T11" fmla="*/ 8 h 16"/>
                    <a:gd name="T12" fmla="*/ 172 w 1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0" h="16">
                      <a:moveTo>
                        <a:pt x="172" y="16"/>
                      </a:moveTo>
                      <a:cubicBezTo>
                        <a:pt x="8" y="16"/>
                        <a:pt x="8" y="16"/>
                        <a:pt x="8" y="16"/>
                      </a:cubicBezTo>
                      <a:cubicBezTo>
                        <a:pt x="4" y="16"/>
                        <a:pt x="0" y="12"/>
                        <a:pt x="0" y="8"/>
                      </a:cubicBezTo>
                      <a:cubicBezTo>
                        <a:pt x="0" y="4"/>
                        <a:pt x="4" y="0"/>
                        <a:pt x="8" y="0"/>
                      </a:cubicBezTo>
                      <a:cubicBezTo>
                        <a:pt x="172" y="0"/>
                        <a:pt x="172" y="0"/>
                        <a:pt x="172" y="0"/>
                      </a:cubicBezTo>
                      <a:cubicBezTo>
                        <a:pt x="176" y="0"/>
                        <a:pt x="180" y="4"/>
                        <a:pt x="180" y="8"/>
                      </a:cubicBezTo>
                      <a:cubicBezTo>
                        <a:pt x="180" y="12"/>
                        <a:pt x="176" y="16"/>
                        <a:pt x="172"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8">
                  <a:extLst>
                    <a:ext uri="{FF2B5EF4-FFF2-40B4-BE49-F238E27FC236}">
                      <a16:creationId xmlns:a16="http://schemas.microsoft.com/office/drawing/2014/main" id="{D61F2054-FE26-41F3-ABD4-509E34F06405}"/>
                    </a:ext>
                  </a:extLst>
                </p:cNvPr>
                <p:cNvSpPr>
                  <a:spLocks/>
                </p:cNvSpPr>
                <p:nvPr/>
              </p:nvSpPr>
              <p:spPr bwMode="auto">
                <a:xfrm>
                  <a:off x="7247966" y="3769676"/>
                  <a:ext cx="346354" cy="278441"/>
                </a:xfrm>
                <a:custGeom>
                  <a:avLst/>
                  <a:gdLst>
                    <a:gd name="T0" fmla="*/ 88 w 97"/>
                    <a:gd name="T1" fmla="*/ 78 h 78"/>
                    <a:gd name="T2" fmla="*/ 80 w 97"/>
                    <a:gd name="T3" fmla="*/ 72 h 78"/>
                    <a:gd name="T4" fmla="*/ 66 w 97"/>
                    <a:gd name="T5" fmla="*/ 16 h 78"/>
                    <a:gd name="T6" fmla="*/ 8 w 97"/>
                    <a:gd name="T7" fmla="*/ 16 h 78"/>
                    <a:gd name="T8" fmla="*/ 0 w 97"/>
                    <a:gd name="T9" fmla="*/ 8 h 78"/>
                    <a:gd name="T10" fmla="*/ 8 w 97"/>
                    <a:gd name="T11" fmla="*/ 0 h 78"/>
                    <a:gd name="T12" fmla="*/ 72 w 97"/>
                    <a:gd name="T13" fmla="*/ 0 h 78"/>
                    <a:gd name="T14" fmla="*/ 80 w 97"/>
                    <a:gd name="T15" fmla="*/ 6 h 78"/>
                    <a:gd name="T16" fmla="*/ 96 w 97"/>
                    <a:gd name="T17" fmla="*/ 68 h 78"/>
                    <a:gd name="T18" fmla="*/ 90 w 97"/>
                    <a:gd name="T19" fmla="*/ 78 h 78"/>
                    <a:gd name="T20" fmla="*/ 88 w 97"/>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8">
                      <a:moveTo>
                        <a:pt x="88" y="78"/>
                      </a:moveTo>
                      <a:cubicBezTo>
                        <a:pt x="84" y="78"/>
                        <a:pt x="81" y="76"/>
                        <a:pt x="80" y="72"/>
                      </a:cubicBezTo>
                      <a:cubicBezTo>
                        <a:pt x="66" y="16"/>
                        <a:pt x="66" y="16"/>
                        <a:pt x="66" y="16"/>
                      </a:cubicBezTo>
                      <a:cubicBezTo>
                        <a:pt x="8" y="16"/>
                        <a:pt x="8" y="16"/>
                        <a:pt x="8" y="16"/>
                      </a:cubicBezTo>
                      <a:cubicBezTo>
                        <a:pt x="4" y="16"/>
                        <a:pt x="0" y="12"/>
                        <a:pt x="0" y="8"/>
                      </a:cubicBezTo>
                      <a:cubicBezTo>
                        <a:pt x="0" y="4"/>
                        <a:pt x="4" y="0"/>
                        <a:pt x="8" y="0"/>
                      </a:cubicBezTo>
                      <a:cubicBezTo>
                        <a:pt x="72" y="0"/>
                        <a:pt x="72" y="0"/>
                        <a:pt x="72" y="0"/>
                      </a:cubicBezTo>
                      <a:cubicBezTo>
                        <a:pt x="76" y="0"/>
                        <a:pt x="79" y="2"/>
                        <a:pt x="80" y="6"/>
                      </a:cubicBezTo>
                      <a:cubicBezTo>
                        <a:pt x="96" y="68"/>
                        <a:pt x="96" y="68"/>
                        <a:pt x="96" y="68"/>
                      </a:cubicBezTo>
                      <a:cubicBezTo>
                        <a:pt x="97" y="72"/>
                        <a:pt x="94" y="77"/>
                        <a:pt x="90" y="78"/>
                      </a:cubicBezTo>
                      <a:cubicBezTo>
                        <a:pt x="89" y="78"/>
                        <a:pt x="89" y="78"/>
                        <a:pt x="88" y="7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9">
                  <a:extLst>
                    <a:ext uri="{FF2B5EF4-FFF2-40B4-BE49-F238E27FC236}">
                      <a16:creationId xmlns:a16="http://schemas.microsoft.com/office/drawing/2014/main" id="{E146C514-A6FF-4A61-9670-3E4A9C612322}"/>
                    </a:ext>
                  </a:extLst>
                </p:cNvPr>
                <p:cNvSpPr>
                  <a:spLocks/>
                </p:cNvSpPr>
                <p:nvPr/>
              </p:nvSpPr>
              <p:spPr bwMode="auto">
                <a:xfrm>
                  <a:off x="7629975" y="4374098"/>
                  <a:ext cx="348052" cy="281837"/>
                </a:xfrm>
                <a:custGeom>
                  <a:avLst/>
                  <a:gdLst>
                    <a:gd name="T0" fmla="*/ 89 w 97"/>
                    <a:gd name="T1" fmla="*/ 79 h 79"/>
                    <a:gd name="T2" fmla="*/ 25 w 97"/>
                    <a:gd name="T3" fmla="*/ 79 h 79"/>
                    <a:gd name="T4" fmla="*/ 17 w 97"/>
                    <a:gd name="T5" fmla="*/ 73 h 79"/>
                    <a:gd name="T6" fmla="*/ 1 w 97"/>
                    <a:gd name="T7" fmla="*/ 11 h 79"/>
                    <a:gd name="T8" fmla="*/ 7 w 97"/>
                    <a:gd name="T9" fmla="*/ 1 h 79"/>
                    <a:gd name="T10" fmla="*/ 17 w 97"/>
                    <a:gd name="T11" fmla="*/ 7 h 79"/>
                    <a:gd name="T12" fmla="*/ 31 w 97"/>
                    <a:gd name="T13" fmla="*/ 63 h 79"/>
                    <a:gd name="T14" fmla="*/ 89 w 97"/>
                    <a:gd name="T15" fmla="*/ 63 h 79"/>
                    <a:gd name="T16" fmla="*/ 97 w 97"/>
                    <a:gd name="T17" fmla="*/ 71 h 79"/>
                    <a:gd name="T18" fmla="*/ 89 w 9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9">
                      <a:moveTo>
                        <a:pt x="89" y="79"/>
                      </a:moveTo>
                      <a:cubicBezTo>
                        <a:pt x="25" y="79"/>
                        <a:pt x="25" y="79"/>
                        <a:pt x="25" y="79"/>
                      </a:cubicBezTo>
                      <a:cubicBezTo>
                        <a:pt x="21" y="79"/>
                        <a:pt x="18" y="77"/>
                        <a:pt x="17" y="73"/>
                      </a:cubicBezTo>
                      <a:cubicBezTo>
                        <a:pt x="1" y="11"/>
                        <a:pt x="1" y="11"/>
                        <a:pt x="1" y="11"/>
                      </a:cubicBezTo>
                      <a:cubicBezTo>
                        <a:pt x="0" y="7"/>
                        <a:pt x="3" y="2"/>
                        <a:pt x="7" y="1"/>
                      </a:cubicBezTo>
                      <a:cubicBezTo>
                        <a:pt x="11" y="0"/>
                        <a:pt x="16" y="3"/>
                        <a:pt x="17" y="7"/>
                      </a:cubicBezTo>
                      <a:cubicBezTo>
                        <a:pt x="31" y="63"/>
                        <a:pt x="31" y="63"/>
                        <a:pt x="31" y="63"/>
                      </a:cubicBezTo>
                      <a:cubicBezTo>
                        <a:pt x="89" y="63"/>
                        <a:pt x="89" y="63"/>
                        <a:pt x="89" y="63"/>
                      </a:cubicBezTo>
                      <a:cubicBezTo>
                        <a:pt x="93" y="63"/>
                        <a:pt x="97" y="67"/>
                        <a:pt x="97" y="71"/>
                      </a:cubicBezTo>
                      <a:cubicBezTo>
                        <a:pt x="97" y="75"/>
                        <a:pt x="93" y="79"/>
                        <a:pt x="89"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0">
                  <a:extLst>
                    <a:ext uri="{FF2B5EF4-FFF2-40B4-BE49-F238E27FC236}">
                      <a16:creationId xmlns:a16="http://schemas.microsoft.com/office/drawing/2014/main" id="{8817E662-37AA-47AF-8B5B-2D559D85D4FA}"/>
                    </a:ext>
                  </a:extLst>
                </p:cNvPr>
                <p:cNvSpPr>
                  <a:spLocks/>
                </p:cNvSpPr>
                <p:nvPr/>
              </p:nvSpPr>
              <p:spPr bwMode="auto">
                <a:xfrm>
                  <a:off x="8448321" y="4598209"/>
                  <a:ext cx="585746" cy="57726"/>
                </a:xfrm>
                <a:custGeom>
                  <a:avLst/>
                  <a:gdLst>
                    <a:gd name="T0" fmla="*/ 156 w 164"/>
                    <a:gd name="T1" fmla="*/ 16 h 16"/>
                    <a:gd name="T2" fmla="*/ 8 w 164"/>
                    <a:gd name="T3" fmla="*/ 16 h 16"/>
                    <a:gd name="T4" fmla="*/ 0 w 164"/>
                    <a:gd name="T5" fmla="*/ 8 h 16"/>
                    <a:gd name="T6" fmla="*/ 8 w 164"/>
                    <a:gd name="T7" fmla="*/ 0 h 16"/>
                    <a:gd name="T8" fmla="*/ 156 w 164"/>
                    <a:gd name="T9" fmla="*/ 0 h 16"/>
                    <a:gd name="T10" fmla="*/ 164 w 164"/>
                    <a:gd name="T11" fmla="*/ 8 h 16"/>
                    <a:gd name="T12" fmla="*/ 156 w 16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64" h="16">
                      <a:moveTo>
                        <a:pt x="156" y="16"/>
                      </a:moveTo>
                      <a:cubicBezTo>
                        <a:pt x="8" y="16"/>
                        <a:pt x="8" y="16"/>
                        <a:pt x="8" y="16"/>
                      </a:cubicBezTo>
                      <a:cubicBezTo>
                        <a:pt x="4" y="16"/>
                        <a:pt x="0" y="12"/>
                        <a:pt x="0" y="8"/>
                      </a:cubicBezTo>
                      <a:cubicBezTo>
                        <a:pt x="0" y="4"/>
                        <a:pt x="4" y="0"/>
                        <a:pt x="8" y="0"/>
                      </a:cubicBezTo>
                      <a:cubicBezTo>
                        <a:pt x="156" y="0"/>
                        <a:pt x="156" y="0"/>
                        <a:pt x="156" y="0"/>
                      </a:cubicBezTo>
                      <a:cubicBezTo>
                        <a:pt x="160" y="0"/>
                        <a:pt x="164" y="4"/>
                        <a:pt x="164" y="8"/>
                      </a:cubicBezTo>
                      <a:cubicBezTo>
                        <a:pt x="164" y="12"/>
                        <a:pt x="160" y="16"/>
                        <a:pt x="15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1">
                  <a:extLst>
                    <a:ext uri="{FF2B5EF4-FFF2-40B4-BE49-F238E27FC236}">
                      <a16:creationId xmlns:a16="http://schemas.microsoft.com/office/drawing/2014/main" id="{78F4E7DC-CDD4-42E0-919D-8DC2CFE14BFC}"/>
                    </a:ext>
                  </a:extLst>
                </p:cNvPr>
                <p:cNvSpPr>
                  <a:spLocks/>
                </p:cNvSpPr>
                <p:nvPr/>
              </p:nvSpPr>
              <p:spPr bwMode="auto">
                <a:xfrm>
                  <a:off x="9506059" y="4598209"/>
                  <a:ext cx="385404" cy="264859"/>
                </a:xfrm>
                <a:custGeom>
                  <a:avLst/>
                  <a:gdLst>
                    <a:gd name="T0" fmla="*/ 99 w 108"/>
                    <a:gd name="T1" fmla="*/ 74 h 74"/>
                    <a:gd name="T2" fmla="*/ 92 w 108"/>
                    <a:gd name="T3" fmla="*/ 69 h 74"/>
                    <a:gd name="T4" fmla="*/ 67 w 108"/>
                    <a:gd name="T5" fmla="*/ 16 h 74"/>
                    <a:gd name="T6" fmla="*/ 8 w 108"/>
                    <a:gd name="T7" fmla="*/ 16 h 74"/>
                    <a:gd name="T8" fmla="*/ 0 w 108"/>
                    <a:gd name="T9" fmla="*/ 8 h 74"/>
                    <a:gd name="T10" fmla="*/ 8 w 108"/>
                    <a:gd name="T11" fmla="*/ 0 h 74"/>
                    <a:gd name="T12" fmla="*/ 72 w 108"/>
                    <a:gd name="T13" fmla="*/ 0 h 74"/>
                    <a:gd name="T14" fmla="*/ 79 w 108"/>
                    <a:gd name="T15" fmla="*/ 5 h 74"/>
                    <a:gd name="T16" fmla="*/ 107 w 108"/>
                    <a:gd name="T17" fmla="*/ 62 h 74"/>
                    <a:gd name="T18" fmla="*/ 103 w 108"/>
                    <a:gd name="T19" fmla="*/ 73 h 74"/>
                    <a:gd name="T20" fmla="*/ 99 w 108"/>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4">
                      <a:moveTo>
                        <a:pt x="99" y="74"/>
                      </a:moveTo>
                      <a:cubicBezTo>
                        <a:pt x="96" y="74"/>
                        <a:pt x="93" y="72"/>
                        <a:pt x="92" y="69"/>
                      </a:cubicBezTo>
                      <a:cubicBezTo>
                        <a:pt x="67" y="16"/>
                        <a:pt x="67" y="16"/>
                        <a:pt x="67" y="16"/>
                      </a:cubicBezTo>
                      <a:cubicBezTo>
                        <a:pt x="8" y="16"/>
                        <a:pt x="8" y="16"/>
                        <a:pt x="8" y="16"/>
                      </a:cubicBezTo>
                      <a:cubicBezTo>
                        <a:pt x="4" y="16"/>
                        <a:pt x="0" y="12"/>
                        <a:pt x="0" y="8"/>
                      </a:cubicBezTo>
                      <a:cubicBezTo>
                        <a:pt x="0" y="4"/>
                        <a:pt x="4" y="0"/>
                        <a:pt x="8" y="0"/>
                      </a:cubicBezTo>
                      <a:cubicBezTo>
                        <a:pt x="72" y="0"/>
                        <a:pt x="72" y="0"/>
                        <a:pt x="72" y="0"/>
                      </a:cubicBezTo>
                      <a:cubicBezTo>
                        <a:pt x="75" y="0"/>
                        <a:pt x="78" y="2"/>
                        <a:pt x="79" y="5"/>
                      </a:cubicBezTo>
                      <a:cubicBezTo>
                        <a:pt x="107" y="62"/>
                        <a:pt x="107" y="62"/>
                        <a:pt x="107" y="62"/>
                      </a:cubicBezTo>
                      <a:cubicBezTo>
                        <a:pt x="108" y="66"/>
                        <a:pt x="107" y="71"/>
                        <a:pt x="103" y="73"/>
                      </a:cubicBezTo>
                      <a:cubicBezTo>
                        <a:pt x="102" y="74"/>
                        <a:pt x="100" y="74"/>
                        <a:pt x="99" y="7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2">
                  <a:extLst>
                    <a:ext uri="{FF2B5EF4-FFF2-40B4-BE49-F238E27FC236}">
                      <a16:creationId xmlns:a16="http://schemas.microsoft.com/office/drawing/2014/main" id="{5AA0FFB3-AA36-4081-9D17-912E1717D47D}"/>
                    </a:ext>
                  </a:extLst>
                </p:cNvPr>
                <p:cNvSpPr>
                  <a:spLocks/>
                </p:cNvSpPr>
                <p:nvPr/>
              </p:nvSpPr>
              <p:spPr bwMode="auto">
                <a:xfrm>
                  <a:off x="10027288" y="5228098"/>
                  <a:ext cx="264859" cy="482179"/>
                </a:xfrm>
                <a:custGeom>
                  <a:avLst/>
                  <a:gdLst>
                    <a:gd name="T0" fmla="*/ 65 w 74"/>
                    <a:gd name="T1" fmla="*/ 135 h 135"/>
                    <a:gd name="T2" fmla="*/ 58 w 74"/>
                    <a:gd name="T3" fmla="*/ 131 h 135"/>
                    <a:gd name="T4" fmla="*/ 2 w 74"/>
                    <a:gd name="T5" fmla="*/ 12 h 135"/>
                    <a:gd name="T6" fmla="*/ 6 w 74"/>
                    <a:gd name="T7" fmla="*/ 1 h 135"/>
                    <a:gd name="T8" fmla="*/ 16 w 74"/>
                    <a:gd name="T9" fmla="*/ 5 h 135"/>
                    <a:gd name="T10" fmla="*/ 72 w 74"/>
                    <a:gd name="T11" fmla="*/ 124 h 135"/>
                    <a:gd name="T12" fmla="*/ 69 w 74"/>
                    <a:gd name="T13" fmla="*/ 135 h 135"/>
                    <a:gd name="T14" fmla="*/ 65 w 74"/>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5">
                      <a:moveTo>
                        <a:pt x="65" y="135"/>
                      </a:moveTo>
                      <a:cubicBezTo>
                        <a:pt x="62" y="135"/>
                        <a:pt x="59" y="134"/>
                        <a:pt x="58" y="131"/>
                      </a:cubicBezTo>
                      <a:cubicBezTo>
                        <a:pt x="2" y="12"/>
                        <a:pt x="2" y="12"/>
                        <a:pt x="2" y="12"/>
                      </a:cubicBezTo>
                      <a:cubicBezTo>
                        <a:pt x="0" y="8"/>
                        <a:pt x="2" y="3"/>
                        <a:pt x="6" y="1"/>
                      </a:cubicBezTo>
                      <a:cubicBezTo>
                        <a:pt x="10" y="0"/>
                        <a:pt x="15" y="1"/>
                        <a:pt x="16" y="5"/>
                      </a:cubicBezTo>
                      <a:cubicBezTo>
                        <a:pt x="72" y="124"/>
                        <a:pt x="72" y="124"/>
                        <a:pt x="72" y="124"/>
                      </a:cubicBezTo>
                      <a:cubicBezTo>
                        <a:pt x="74" y="128"/>
                        <a:pt x="73" y="133"/>
                        <a:pt x="69" y="135"/>
                      </a:cubicBezTo>
                      <a:cubicBezTo>
                        <a:pt x="67" y="135"/>
                        <a:pt x="66" y="135"/>
                        <a:pt x="65" y="1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3">
                  <a:extLst>
                    <a:ext uri="{FF2B5EF4-FFF2-40B4-BE49-F238E27FC236}">
                      <a16:creationId xmlns:a16="http://schemas.microsoft.com/office/drawing/2014/main" id="{D016F6B7-F5EB-489B-9DAD-D23316876EFB}"/>
                    </a:ext>
                  </a:extLst>
                </p:cNvPr>
                <p:cNvSpPr>
                  <a:spLocks/>
                </p:cNvSpPr>
                <p:nvPr/>
              </p:nvSpPr>
              <p:spPr bwMode="auto">
                <a:xfrm>
                  <a:off x="10431368" y="6075307"/>
                  <a:ext cx="388800" cy="268255"/>
                </a:xfrm>
                <a:custGeom>
                  <a:avLst/>
                  <a:gdLst>
                    <a:gd name="T0" fmla="*/ 101 w 109"/>
                    <a:gd name="T1" fmla="*/ 75 h 75"/>
                    <a:gd name="T2" fmla="*/ 35 w 109"/>
                    <a:gd name="T3" fmla="*/ 75 h 75"/>
                    <a:gd name="T4" fmla="*/ 28 w 109"/>
                    <a:gd name="T5" fmla="*/ 70 h 75"/>
                    <a:gd name="T6" fmla="*/ 2 w 109"/>
                    <a:gd name="T7" fmla="*/ 12 h 75"/>
                    <a:gd name="T8" fmla="*/ 6 w 109"/>
                    <a:gd name="T9" fmla="*/ 2 h 75"/>
                    <a:gd name="T10" fmla="*/ 16 w 109"/>
                    <a:gd name="T11" fmla="*/ 6 h 75"/>
                    <a:gd name="T12" fmla="*/ 40 w 109"/>
                    <a:gd name="T13" fmla="*/ 59 h 75"/>
                    <a:gd name="T14" fmla="*/ 101 w 109"/>
                    <a:gd name="T15" fmla="*/ 59 h 75"/>
                    <a:gd name="T16" fmla="*/ 109 w 109"/>
                    <a:gd name="T17" fmla="*/ 67 h 75"/>
                    <a:gd name="T18" fmla="*/ 101 w 109"/>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5">
                      <a:moveTo>
                        <a:pt x="101" y="75"/>
                      </a:moveTo>
                      <a:cubicBezTo>
                        <a:pt x="35" y="75"/>
                        <a:pt x="35" y="75"/>
                        <a:pt x="35" y="75"/>
                      </a:cubicBezTo>
                      <a:cubicBezTo>
                        <a:pt x="32" y="75"/>
                        <a:pt x="29" y="73"/>
                        <a:pt x="28" y="70"/>
                      </a:cubicBezTo>
                      <a:cubicBezTo>
                        <a:pt x="2" y="12"/>
                        <a:pt x="2" y="12"/>
                        <a:pt x="2" y="12"/>
                      </a:cubicBezTo>
                      <a:cubicBezTo>
                        <a:pt x="0" y="8"/>
                        <a:pt x="2" y="4"/>
                        <a:pt x="6" y="2"/>
                      </a:cubicBezTo>
                      <a:cubicBezTo>
                        <a:pt x="10" y="0"/>
                        <a:pt x="14" y="2"/>
                        <a:pt x="16" y="6"/>
                      </a:cubicBezTo>
                      <a:cubicBezTo>
                        <a:pt x="40" y="59"/>
                        <a:pt x="40" y="59"/>
                        <a:pt x="40" y="59"/>
                      </a:cubicBezTo>
                      <a:cubicBezTo>
                        <a:pt x="101" y="59"/>
                        <a:pt x="101" y="59"/>
                        <a:pt x="101" y="59"/>
                      </a:cubicBezTo>
                      <a:cubicBezTo>
                        <a:pt x="105" y="59"/>
                        <a:pt x="109" y="63"/>
                        <a:pt x="109" y="67"/>
                      </a:cubicBezTo>
                      <a:cubicBezTo>
                        <a:pt x="109" y="71"/>
                        <a:pt x="105" y="75"/>
                        <a:pt x="101"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4">
                  <a:extLst>
                    <a:ext uri="{FF2B5EF4-FFF2-40B4-BE49-F238E27FC236}">
                      <a16:creationId xmlns:a16="http://schemas.microsoft.com/office/drawing/2014/main" id="{4A065C8C-F719-4058-A8C2-62358AC48182}"/>
                    </a:ext>
                  </a:extLst>
                </p:cNvPr>
                <p:cNvSpPr>
                  <a:spLocks/>
                </p:cNvSpPr>
                <p:nvPr/>
              </p:nvSpPr>
              <p:spPr bwMode="auto">
                <a:xfrm>
                  <a:off x="11147845" y="6285836"/>
                  <a:ext cx="443130" cy="57726"/>
                </a:xfrm>
                <a:custGeom>
                  <a:avLst/>
                  <a:gdLst>
                    <a:gd name="T0" fmla="*/ 116 w 124"/>
                    <a:gd name="T1" fmla="*/ 16 h 16"/>
                    <a:gd name="T2" fmla="*/ 8 w 124"/>
                    <a:gd name="T3" fmla="*/ 16 h 16"/>
                    <a:gd name="T4" fmla="*/ 0 w 124"/>
                    <a:gd name="T5" fmla="*/ 8 h 16"/>
                    <a:gd name="T6" fmla="*/ 8 w 124"/>
                    <a:gd name="T7" fmla="*/ 0 h 16"/>
                    <a:gd name="T8" fmla="*/ 116 w 124"/>
                    <a:gd name="T9" fmla="*/ 0 h 16"/>
                    <a:gd name="T10" fmla="*/ 124 w 124"/>
                    <a:gd name="T11" fmla="*/ 8 h 16"/>
                    <a:gd name="T12" fmla="*/ 116 w 12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4" h="16">
                      <a:moveTo>
                        <a:pt x="116" y="16"/>
                      </a:moveTo>
                      <a:cubicBezTo>
                        <a:pt x="8" y="16"/>
                        <a:pt x="8" y="16"/>
                        <a:pt x="8" y="16"/>
                      </a:cubicBezTo>
                      <a:cubicBezTo>
                        <a:pt x="4" y="16"/>
                        <a:pt x="0" y="12"/>
                        <a:pt x="0" y="8"/>
                      </a:cubicBezTo>
                      <a:cubicBezTo>
                        <a:pt x="0" y="4"/>
                        <a:pt x="4" y="0"/>
                        <a:pt x="8" y="0"/>
                      </a:cubicBezTo>
                      <a:cubicBezTo>
                        <a:pt x="116" y="0"/>
                        <a:pt x="116" y="0"/>
                        <a:pt x="116" y="0"/>
                      </a:cubicBezTo>
                      <a:cubicBezTo>
                        <a:pt x="120" y="0"/>
                        <a:pt x="124" y="4"/>
                        <a:pt x="124" y="8"/>
                      </a:cubicBezTo>
                      <a:cubicBezTo>
                        <a:pt x="124" y="12"/>
                        <a:pt x="120" y="16"/>
                        <a:pt x="116"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E105EBC-728E-48AB-80EF-C6AEB5511C6D}"/>
                    </a:ext>
                  </a:extLst>
                </p:cNvPr>
                <p:cNvSpPr>
                  <a:spLocks/>
                </p:cNvSpPr>
                <p:nvPr/>
              </p:nvSpPr>
              <p:spPr bwMode="auto">
                <a:xfrm>
                  <a:off x="11933933" y="6285836"/>
                  <a:ext cx="254672" cy="57726"/>
                </a:xfrm>
                <a:custGeom>
                  <a:avLst/>
                  <a:gdLst>
                    <a:gd name="connsiteX0" fmla="*/ 26829 w 238125"/>
                    <a:gd name="connsiteY0" fmla="*/ 0 h 53975"/>
                    <a:gd name="connsiteX1" fmla="*/ 238105 w 238125"/>
                    <a:gd name="connsiteY1" fmla="*/ 0 h 53975"/>
                    <a:gd name="connsiteX2" fmla="*/ 238125 w 238125"/>
                    <a:gd name="connsiteY2" fmla="*/ 0 h 53975"/>
                    <a:gd name="connsiteX3" fmla="*/ 238125 w 238125"/>
                    <a:gd name="connsiteY3" fmla="*/ 53975 h 53975"/>
                    <a:gd name="connsiteX4" fmla="*/ 170614 w 238125"/>
                    <a:gd name="connsiteY4" fmla="*/ 53975 h 53975"/>
                    <a:gd name="connsiteX5" fmla="*/ 26829 w 238125"/>
                    <a:gd name="connsiteY5" fmla="*/ 53975 h 53975"/>
                    <a:gd name="connsiteX6" fmla="*/ 0 w 238125"/>
                    <a:gd name="connsiteY6" fmla="*/ 26988 h 53975"/>
                    <a:gd name="connsiteX7" fmla="*/ 26829 w 238125"/>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53975">
                      <a:moveTo>
                        <a:pt x="26829" y="0"/>
                      </a:moveTo>
                      <a:cubicBezTo>
                        <a:pt x="187802" y="0"/>
                        <a:pt x="228045" y="0"/>
                        <a:pt x="238105" y="0"/>
                      </a:cubicBezTo>
                      <a:lnTo>
                        <a:pt x="238125" y="0"/>
                      </a:lnTo>
                      <a:lnTo>
                        <a:pt x="238125" y="53975"/>
                      </a:lnTo>
                      <a:lnTo>
                        <a:pt x="170614" y="53975"/>
                      </a:lnTo>
                      <a:cubicBezTo>
                        <a:pt x="26829" y="53975"/>
                        <a:pt x="26829" y="53975"/>
                        <a:pt x="26829" y="53975"/>
                      </a:cubicBezTo>
                      <a:cubicBezTo>
                        <a:pt x="13414" y="53975"/>
                        <a:pt x="0" y="40481"/>
                        <a:pt x="0" y="26988"/>
                      </a:cubicBezTo>
                      <a:cubicBezTo>
                        <a:pt x="0" y="13494"/>
                        <a:pt x="13414" y="0"/>
                        <a:pt x="268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oup 50">
            <a:extLst>
              <a:ext uri="{FF2B5EF4-FFF2-40B4-BE49-F238E27FC236}">
                <a16:creationId xmlns:a16="http://schemas.microsoft.com/office/drawing/2014/main" id="{88F6E2CD-33C8-47CA-B79F-E075A5490B88}"/>
              </a:ext>
            </a:extLst>
          </p:cNvPr>
          <p:cNvGrpSpPr/>
          <p:nvPr/>
        </p:nvGrpSpPr>
        <p:grpSpPr>
          <a:xfrm>
            <a:off x="1406693" y="2244847"/>
            <a:ext cx="877770" cy="1282355"/>
            <a:chOff x="1551802" y="1302752"/>
            <a:chExt cx="1064530" cy="1555197"/>
          </a:xfrm>
        </p:grpSpPr>
        <p:sp>
          <p:nvSpPr>
            <p:cNvPr id="26" name="Freeform 26">
              <a:extLst>
                <a:ext uri="{FF2B5EF4-FFF2-40B4-BE49-F238E27FC236}">
                  <a16:creationId xmlns:a16="http://schemas.microsoft.com/office/drawing/2014/main" id="{6FD1EC4A-7570-4BD5-8866-7B469CD7C355}"/>
                </a:ext>
              </a:extLst>
            </p:cNvPr>
            <p:cNvSpPr>
              <a:spLocks/>
            </p:cNvSpPr>
            <p:nvPr/>
          </p:nvSpPr>
          <p:spPr bwMode="auto">
            <a:xfrm>
              <a:off x="1551802" y="1302752"/>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7">
              <a:extLst>
                <a:ext uri="{FF2B5EF4-FFF2-40B4-BE49-F238E27FC236}">
                  <a16:creationId xmlns:a16="http://schemas.microsoft.com/office/drawing/2014/main" id="{A3AB5B70-F261-4208-88E2-CEC88EA3F457}"/>
                </a:ext>
              </a:extLst>
            </p:cNvPr>
            <p:cNvSpPr>
              <a:spLocks/>
            </p:cNvSpPr>
            <p:nvPr/>
          </p:nvSpPr>
          <p:spPr bwMode="auto">
            <a:xfrm>
              <a:off x="2084915" y="1302752"/>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val 28">
              <a:extLst>
                <a:ext uri="{FF2B5EF4-FFF2-40B4-BE49-F238E27FC236}">
                  <a16:creationId xmlns:a16="http://schemas.microsoft.com/office/drawing/2014/main" id="{FE9BCCCA-98FB-49BB-9768-A99C4BBCCA7F}"/>
                </a:ext>
              </a:extLst>
            </p:cNvPr>
            <p:cNvSpPr>
              <a:spLocks noChangeArrowheads="1"/>
            </p:cNvSpPr>
            <p:nvPr/>
          </p:nvSpPr>
          <p:spPr bwMode="auto">
            <a:xfrm>
              <a:off x="1684231" y="1438577"/>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C7A89"/>
                  </a:solidFill>
                  <a:effectLst/>
                  <a:uLnTx/>
                  <a:uFillTx/>
                  <a:latin typeface="Oswald"/>
                  <a:ea typeface="+mn-ea"/>
                  <a:cs typeface="+mn-cs"/>
                </a:rPr>
                <a:t>1</a:t>
              </a:r>
              <a:endParaRPr kumimoji="0" lang="en-US" sz="2000" b="0" i="0" u="none" strike="noStrike" kern="1200" cap="none" spc="0" normalizeH="0" baseline="0" noProof="0" dirty="0">
                <a:ln>
                  <a:noFill/>
                </a:ln>
                <a:solidFill>
                  <a:srgbClr val="6C7A89"/>
                </a:solidFill>
                <a:effectLst/>
                <a:uLnTx/>
                <a:uFillTx/>
                <a:latin typeface="Oswald" pitchFamily="2" charset="0"/>
                <a:ea typeface="+mn-ea"/>
                <a:cs typeface="+mn-cs"/>
              </a:endParaRPr>
            </a:p>
          </p:txBody>
        </p:sp>
      </p:grpSp>
      <p:grpSp>
        <p:nvGrpSpPr>
          <p:cNvPr id="49" name="Group 48">
            <a:extLst>
              <a:ext uri="{FF2B5EF4-FFF2-40B4-BE49-F238E27FC236}">
                <a16:creationId xmlns:a16="http://schemas.microsoft.com/office/drawing/2014/main" id="{0DD378A8-AA1D-4807-8F0A-BD116140A4C0}"/>
              </a:ext>
            </a:extLst>
          </p:cNvPr>
          <p:cNvGrpSpPr/>
          <p:nvPr/>
        </p:nvGrpSpPr>
        <p:grpSpPr>
          <a:xfrm>
            <a:off x="8314759" y="3496615"/>
            <a:ext cx="877770" cy="1282355"/>
            <a:chOff x="6966129" y="2260319"/>
            <a:chExt cx="1064530" cy="1555197"/>
          </a:xfrm>
        </p:grpSpPr>
        <p:sp>
          <p:nvSpPr>
            <p:cNvPr id="35" name="Freeform 35">
              <a:extLst>
                <a:ext uri="{FF2B5EF4-FFF2-40B4-BE49-F238E27FC236}">
                  <a16:creationId xmlns:a16="http://schemas.microsoft.com/office/drawing/2014/main" id="{641F85BA-F2E5-44A8-BF53-8DDDA224E8D0}"/>
                </a:ext>
              </a:extLst>
            </p:cNvPr>
            <p:cNvSpPr>
              <a:spLocks/>
            </p:cNvSpPr>
            <p:nvPr/>
          </p:nvSpPr>
          <p:spPr bwMode="auto">
            <a:xfrm>
              <a:off x="6966129" y="2260319"/>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6">
              <a:extLst>
                <a:ext uri="{FF2B5EF4-FFF2-40B4-BE49-F238E27FC236}">
                  <a16:creationId xmlns:a16="http://schemas.microsoft.com/office/drawing/2014/main" id="{09B7B47F-DE4B-46E4-8200-A4B5917EE8D6}"/>
                </a:ext>
              </a:extLst>
            </p:cNvPr>
            <p:cNvSpPr>
              <a:spLocks/>
            </p:cNvSpPr>
            <p:nvPr/>
          </p:nvSpPr>
          <p:spPr bwMode="auto">
            <a:xfrm>
              <a:off x="7499243" y="2260319"/>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7">
              <a:extLst>
                <a:ext uri="{FF2B5EF4-FFF2-40B4-BE49-F238E27FC236}">
                  <a16:creationId xmlns:a16="http://schemas.microsoft.com/office/drawing/2014/main" id="{7201B5B1-A80A-4DE4-ABA1-15B458E0991F}"/>
                </a:ext>
              </a:extLst>
            </p:cNvPr>
            <p:cNvSpPr>
              <a:spLocks noChangeArrowheads="1"/>
            </p:cNvSpPr>
            <p:nvPr/>
          </p:nvSpPr>
          <p:spPr bwMode="auto">
            <a:xfrm>
              <a:off x="7098559" y="2396144"/>
              <a:ext cx="799671" cy="797973"/>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969696"/>
                  </a:solidFill>
                  <a:latin typeface="Oswald"/>
                </a:rPr>
                <a:t>3</a:t>
              </a:r>
              <a:endParaRPr kumimoji="0" lang="en-US" sz="2000" b="0" i="0" u="none" strike="noStrike" kern="1200" cap="none" spc="0" normalizeH="0" baseline="0" noProof="0" dirty="0">
                <a:ln>
                  <a:noFill/>
                </a:ln>
                <a:solidFill>
                  <a:srgbClr val="969696"/>
                </a:solidFill>
                <a:effectLst/>
                <a:uLnTx/>
                <a:uFillTx/>
                <a:latin typeface="Oswald" pitchFamily="2" charset="0"/>
                <a:ea typeface="+mn-ea"/>
                <a:cs typeface="+mn-cs"/>
              </a:endParaRPr>
            </a:p>
          </p:txBody>
        </p:sp>
      </p:grpSp>
      <p:sp>
        <p:nvSpPr>
          <p:cNvPr id="68" name="Rectangle 67">
            <a:extLst>
              <a:ext uri="{FF2B5EF4-FFF2-40B4-BE49-F238E27FC236}">
                <a16:creationId xmlns:a16="http://schemas.microsoft.com/office/drawing/2014/main" id="{5BC54EB5-2133-4EF5-8BE0-918E7C3CAD36}"/>
              </a:ext>
            </a:extLst>
          </p:cNvPr>
          <p:cNvSpPr/>
          <p:nvPr/>
        </p:nvSpPr>
        <p:spPr>
          <a:xfrm>
            <a:off x="48891" y="1317881"/>
            <a:ext cx="3640612"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manufacturer sends a POST request to web server with the RXWIN of the new update.</a:t>
            </a:r>
          </a:p>
        </p:txBody>
      </p:sp>
      <p:sp>
        <p:nvSpPr>
          <p:cNvPr id="103" name="Rectangle 102">
            <a:extLst>
              <a:ext uri="{FF2B5EF4-FFF2-40B4-BE49-F238E27FC236}">
                <a16:creationId xmlns:a16="http://schemas.microsoft.com/office/drawing/2014/main" id="{50A8B1D2-BD83-4544-8858-605A63D457BE}"/>
              </a:ext>
            </a:extLst>
          </p:cNvPr>
          <p:cNvSpPr/>
          <p:nvPr/>
        </p:nvSpPr>
        <p:spPr>
          <a:xfrm>
            <a:off x="7159568" y="1924656"/>
            <a:ext cx="3132579"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automation server will iterate through all the vehicles and send a request to devices connected to that vehicle telling them to update their vehicles software.</a:t>
            </a:r>
          </a:p>
        </p:txBody>
      </p:sp>
      <p:sp>
        <p:nvSpPr>
          <p:cNvPr id="106" name="Rectangle 105">
            <a:extLst>
              <a:ext uri="{FF2B5EF4-FFF2-40B4-BE49-F238E27FC236}">
                <a16:creationId xmlns:a16="http://schemas.microsoft.com/office/drawing/2014/main" id="{AF33172A-568A-4C58-964A-D81C32485932}"/>
              </a:ext>
            </a:extLst>
          </p:cNvPr>
          <p:cNvSpPr/>
          <p:nvPr/>
        </p:nvSpPr>
        <p:spPr>
          <a:xfrm>
            <a:off x="3805839" y="2019287"/>
            <a:ext cx="2270102" cy="14773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the server will notify the automation server that an updated version of the software has been released</a:t>
            </a:r>
          </a:p>
        </p:txBody>
      </p:sp>
      <p:sp>
        <p:nvSpPr>
          <p:cNvPr id="108" name="Rectangle 107">
            <a:extLst>
              <a:ext uri="{FF2B5EF4-FFF2-40B4-BE49-F238E27FC236}">
                <a16:creationId xmlns:a16="http://schemas.microsoft.com/office/drawing/2014/main" id="{698969B6-C9FC-4A06-AC82-652665F73129}"/>
              </a:ext>
            </a:extLst>
          </p:cNvPr>
          <p:cNvSpPr/>
          <p:nvPr/>
        </p:nvSpPr>
        <p:spPr>
          <a:xfrm>
            <a:off x="1551803" y="5830319"/>
            <a:ext cx="6625452" cy="32688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a:ea typeface="+mn-ea"/>
              <a:cs typeface="Segoe UI Light"/>
            </a:endParaRPr>
          </a:p>
        </p:txBody>
      </p:sp>
      <p:grpSp>
        <p:nvGrpSpPr>
          <p:cNvPr id="44" name="Group 43">
            <a:extLst>
              <a:ext uri="{FF2B5EF4-FFF2-40B4-BE49-F238E27FC236}">
                <a16:creationId xmlns:a16="http://schemas.microsoft.com/office/drawing/2014/main" id="{75EAC5B0-FE3A-064C-87A0-4EFC8F7A5B1C}"/>
              </a:ext>
            </a:extLst>
          </p:cNvPr>
          <p:cNvGrpSpPr/>
          <p:nvPr/>
        </p:nvGrpSpPr>
        <p:grpSpPr>
          <a:xfrm>
            <a:off x="4502005" y="3539649"/>
            <a:ext cx="877770" cy="1282355"/>
            <a:chOff x="9251387" y="3048105"/>
            <a:chExt cx="1064530" cy="1555197"/>
          </a:xfrm>
        </p:grpSpPr>
        <p:sp>
          <p:nvSpPr>
            <p:cNvPr id="40" name="Freeform 29">
              <a:extLst>
                <a:ext uri="{FF2B5EF4-FFF2-40B4-BE49-F238E27FC236}">
                  <a16:creationId xmlns:a16="http://schemas.microsoft.com/office/drawing/2014/main" id="{29028DFF-1BA5-097B-7262-149C9834FA55}"/>
                </a:ext>
              </a:extLst>
            </p:cNvPr>
            <p:cNvSpPr>
              <a:spLocks/>
            </p:cNvSpPr>
            <p:nvPr/>
          </p:nvSpPr>
          <p:spPr bwMode="auto">
            <a:xfrm>
              <a:off x="9251387"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0">
              <a:extLst>
                <a:ext uri="{FF2B5EF4-FFF2-40B4-BE49-F238E27FC236}">
                  <a16:creationId xmlns:a16="http://schemas.microsoft.com/office/drawing/2014/main" id="{7AB4B284-2AE9-3DEA-55D2-871AD3369501}"/>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31">
              <a:extLst>
                <a:ext uri="{FF2B5EF4-FFF2-40B4-BE49-F238E27FC236}">
                  <a16:creationId xmlns:a16="http://schemas.microsoft.com/office/drawing/2014/main" id="{62E4912D-9C39-DB97-67DC-B55C1A6D6CC8}"/>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2</a:t>
              </a:r>
            </a:p>
          </p:txBody>
        </p:sp>
      </p:grpSp>
      <p:grpSp>
        <p:nvGrpSpPr>
          <p:cNvPr id="62" name="Group 61">
            <a:extLst>
              <a:ext uri="{FF2B5EF4-FFF2-40B4-BE49-F238E27FC236}">
                <a16:creationId xmlns:a16="http://schemas.microsoft.com/office/drawing/2014/main" id="{16E60EED-23DE-566F-B863-C05416D5A6C9}"/>
              </a:ext>
            </a:extLst>
          </p:cNvPr>
          <p:cNvGrpSpPr/>
          <p:nvPr/>
        </p:nvGrpSpPr>
        <p:grpSpPr>
          <a:xfrm>
            <a:off x="10724241" y="5287067"/>
            <a:ext cx="877770" cy="1282355"/>
            <a:chOff x="9251387" y="3048105"/>
            <a:chExt cx="1064530" cy="1555197"/>
          </a:xfrm>
        </p:grpSpPr>
        <p:sp>
          <p:nvSpPr>
            <p:cNvPr id="59" name="Freeform 29">
              <a:extLst>
                <a:ext uri="{FF2B5EF4-FFF2-40B4-BE49-F238E27FC236}">
                  <a16:creationId xmlns:a16="http://schemas.microsoft.com/office/drawing/2014/main" id="{0B08D784-47F6-F35B-B9CD-D16244074713}"/>
                </a:ext>
              </a:extLst>
            </p:cNvPr>
            <p:cNvSpPr>
              <a:spLocks/>
            </p:cNvSpPr>
            <p:nvPr/>
          </p:nvSpPr>
          <p:spPr bwMode="auto">
            <a:xfrm>
              <a:off x="9251387" y="3048105"/>
              <a:ext cx="1064530" cy="1555197"/>
            </a:xfrm>
            <a:custGeom>
              <a:avLst/>
              <a:gdLst>
                <a:gd name="T0" fmla="*/ 298 w 298"/>
                <a:gd name="T1" fmla="*/ 149 h 435"/>
                <a:gd name="T2" fmla="*/ 149 w 298"/>
                <a:gd name="T3" fmla="*/ 435 h 435"/>
                <a:gd name="T4" fmla="*/ 0 w 298"/>
                <a:gd name="T5" fmla="*/ 149 h 435"/>
                <a:gd name="T6" fmla="*/ 149 w 298"/>
                <a:gd name="T7" fmla="*/ 0 h 435"/>
                <a:gd name="T8" fmla="*/ 298 w 298"/>
                <a:gd name="T9" fmla="*/ 149 h 435"/>
              </a:gdLst>
              <a:ahLst/>
              <a:cxnLst>
                <a:cxn ang="0">
                  <a:pos x="T0" y="T1"/>
                </a:cxn>
                <a:cxn ang="0">
                  <a:pos x="T2" y="T3"/>
                </a:cxn>
                <a:cxn ang="0">
                  <a:pos x="T4" y="T5"/>
                </a:cxn>
                <a:cxn ang="0">
                  <a:pos x="T6" y="T7"/>
                </a:cxn>
                <a:cxn ang="0">
                  <a:pos x="T8" y="T9"/>
                </a:cxn>
              </a:cxnLst>
              <a:rect l="0" t="0" r="r" b="b"/>
              <a:pathLst>
                <a:path w="298" h="435">
                  <a:moveTo>
                    <a:pt x="298" y="149"/>
                  </a:moveTo>
                  <a:cubicBezTo>
                    <a:pt x="298" y="268"/>
                    <a:pt x="149" y="435"/>
                    <a:pt x="149" y="435"/>
                  </a:cubicBezTo>
                  <a:cubicBezTo>
                    <a:pt x="149" y="435"/>
                    <a:pt x="0" y="265"/>
                    <a:pt x="0" y="149"/>
                  </a:cubicBezTo>
                  <a:cubicBezTo>
                    <a:pt x="0" y="67"/>
                    <a:pt x="67" y="0"/>
                    <a:pt x="149" y="0"/>
                  </a:cubicBezTo>
                  <a:cubicBezTo>
                    <a:pt x="231" y="0"/>
                    <a:pt x="298" y="67"/>
                    <a:pt x="298" y="149"/>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30">
              <a:extLst>
                <a:ext uri="{FF2B5EF4-FFF2-40B4-BE49-F238E27FC236}">
                  <a16:creationId xmlns:a16="http://schemas.microsoft.com/office/drawing/2014/main" id="{ECB3E5C2-86A9-ACEB-5ED5-20F2A04CC8E7}"/>
                </a:ext>
              </a:extLst>
            </p:cNvPr>
            <p:cNvSpPr>
              <a:spLocks/>
            </p:cNvSpPr>
            <p:nvPr/>
          </p:nvSpPr>
          <p:spPr bwMode="auto">
            <a:xfrm>
              <a:off x="9784500" y="3048105"/>
              <a:ext cx="531416" cy="1555197"/>
            </a:xfrm>
            <a:custGeom>
              <a:avLst/>
              <a:gdLst>
                <a:gd name="T0" fmla="*/ 0 w 149"/>
                <a:gd name="T1" fmla="*/ 0 h 435"/>
                <a:gd name="T2" fmla="*/ 0 w 149"/>
                <a:gd name="T3" fmla="*/ 435 h 435"/>
                <a:gd name="T4" fmla="*/ 149 w 149"/>
                <a:gd name="T5" fmla="*/ 149 h 435"/>
                <a:gd name="T6" fmla="*/ 0 w 149"/>
                <a:gd name="T7" fmla="*/ 0 h 435"/>
              </a:gdLst>
              <a:ahLst/>
              <a:cxnLst>
                <a:cxn ang="0">
                  <a:pos x="T0" y="T1"/>
                </a:cxn>
                <a:cxn ang="0">
                  <a:pos x="T2" y="T3"/>
                </a:cxn>
                <a:cxn ang="0">
                  <a:pos x="T4" y="T5"/>
                </a:cxn>
                <a:cxn ang="0">
                  <a:pos x="T6" y="T7"/>
                </a:cxn>
              </a:cxnLst>
              <a:rect l="0" t="0" r="r" b="b"/>
              <a:pathLst>
                <a:path w="149" h="435">
                  <a:moveTo>
                    <a:pt x="0" y="0"/>
                  </a:moveTo>
                  <a:cubicBezTo>
                    <a:pt x="0" y="435"/>
                    <a:pt x="0" y="435"/>
                    <a:pt x="0" y="435"/>
                  </a:cubicBezTo>
                  <a:cubicBezTo>
                    <a:pt x="0" y="435"/>
                    <a:pt x="149" y="268"/>
                    <a:pt x="149" y="149"/>
                  </a:cubicBezTo>
                  <a:cubicBezTo>
                    <a:pt x="149" y="67"/>
                    <a:pt x="82" y="0"/>
                    <a:pt x="0" y="0"/>
                  </a:cubicBezTo>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31">
              <a:extLst>
                <a:ext uri="{FF2B5EF4-FFF2-40B4-BE49-F238E27FC236}">
                  <a16:creationId xmlns:a16="http://schemas.microsoft.com/office/drawing/2014/main" id="{AFB29424-2683-933E-23B3-95A745E4F9AF}"/>
                </a:ext>
              </a:extLst>
            </p:cNvPr>
            <p:cNvSpPr>
              <a:spLocks noChangeArrowheads="1"/>
            </p:cNvSpPr>
            <p:nvPr/>
          </p:nvSpPr>
          <p:spPr bwMode="auto">
            <a:xfrm>
              <a:off x="9383816" y="3183930"/>
              <a:ext cx="801368" cy="796275"/>
            </a:xfrm>
            <a:prstGeom prst="ellipse">
              <a:avLst/>
            </a:prstGeom>
            <a:solidFill>
              <a:srgbClr val="FFFFFF"/>
            </a:solidFill>
            <a:ln w="9525">
              <a:no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8080"/>
                  </a:solidFill>
                  <a:effectLst/>
                  <a:uLnTx/>
                  <a:uFillTx/>
                  <a:latin typeface="Oswald" pitchFamily="2" charset="0"/>
                  <a:ea typeface="+mn-ea"/>
                  <a:cs typeface="+mn-cs"/>
                </a:rPr>
                <a:t>4</a:t>
              </a:r>
            </a:p>
          </p:txBody>
        </p:sp>
      </p:grpSp>
      <p:sp>
        <p:nvSpPr>
          <p:cNvPr id="64" name="Rectangle 63">
            <a:extLst>
              <a:ext uri="{FF2B5EF4-FFF2-40B4-BE49-F238E27FC236}">
                <a16:creationId xmlns:a16="http://schemas.microsoft.com/office/drawing/2014/main" id="{DB368D0D-476F-F4DA-E278-F4740DF07658}"/>
              </a:ext>
            </a:extLst>
          </p:cNvPr>
          <p:cNvSpPr/>
          <p:nvPr/>
        </p:nvSpPr>
        <p:spPr>
          <a:xfrm>
            <a:off x="10130466" y="4027811"/>
            <a:ext cx="2034757" cy="120032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8"/>
                </a:solidFill>
                <a:effectLst/>
                <a:uLnTx/>
                <a:uFillTx/>
                <a:latin typeface="Oswald"/>
                <a:ea typeface="Open Sans"/>
                <a:cs typeface="Open Sans"/>
              </a:rPr>
              <a:t>each 24 hours the automation server will repeat the previous step</a:t>
            </a:r>
          </a:p>
        </p:txBody>
      </p:sp>
      <p:sp>
        <p:nvSpPr>
          <p:cNvPr id="2" name="TextBox 1">
            <a:extLst>
              <a:ext uri="{FF2B5EF4-FFF2-40B4-BE49-F238E27FC236}">
                <a16:creationId xmlns:a16="http://schemas.microsoft.com/office/drawing/2014/main" id="{C981AB5B-704F-131F-48F9-8BB28B0C459E}"/>
              </a:ext>
            </a:extLst>
          </p:cNvPr>
          <p:cNvSpPr txBox="1"/>
          <p:nvPr/>
        </p:nvSpPr>
        <p:spPr>
          <a:xfrm>
            <a:off x="628091" y="306887"/>
            <a:ext cx="10434265" cy="461665"/>
          </a:xfrm>
          <a:prstGeom prst="rect">
            <a:avLst/>
          </a:prstGeom>
          <a:noFill/>
        </p:spPr>
        <p:txBody>
          <a:bodyPr wrap="square" rtlCol="0">
            <a:spAutoFit/>
          </a:bodyPr>
          <a:lstStyle/>
          <a:p>
            <a:pPr algn="ctr"/>
            <a:r>
              <a:rPr lang="en-US" sz="2400" b="0" i="0" dirty="0">
                <a:solidFill>
                  <a:schemeClr val="bg1"/>
                </a:solidFill>
                <a:effectLst/>
                <a:latin typeface="-apple-system"/>
              </a:rPr>
              <a:t>Register that a new software update has been released</a:t>
            </a:r>
          </a:p>
        </p:txBody>
      </p:sp>
    </p:spTree>
    <p:extLst>
      <p:ext uri="{BB962C8B-B14F-4D97-AF65-F5344CB8AC3E}">
        <p14:creationId xmlns:p14="http://schemas.microsoft.com/office/powerpoint/2010/main" val="3129457725"/>
      </p:ext>
    </p:extLst>
  </p:cSld>
  <p:clrMapOvr>
    <a:masterClrMapping/>
  </p:clrMapOvr>
  <mc:AlternateContent xmlns:mc="http://schemas.openxmlformats.org/markup-compatibility/2006" xmlns:p14="http://schemas.microsoft.com/office/powerpoint/2010/main">
    <mc:Choice Requires="p14">
      <p:transition spd="slow" p14:dur="125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circle(out)">
                                      <p:cBhvr>
                                        <p:cTn id="11" dur="500"/>
                                        <p:tgtEl>
                                          <p:spTgt spid="51"/>
                                        </p:tgtEl>
                                      </p:cBhvr>
                                    </p:animEffect>
                                  </p:childTnLst>
                                </p:cTn>
                              </p:par>
                              <p:par>
                                <p:cTn id="12" presetID="6" presetClass="entr" presetSubtype="32" fill="hold" nodeType="withEffect">
                                  <p:stCondLst>
                                    <p:cond delay="1000"/>
                                  </p:stCondLst>
                                  <p:childTnLst>
                                    <p:set>
                                      <p:cBhvr>
                                        <p:cTn id="13" dur="1" fill="hold">
                                          <p:stCondLst>
                                            <p:cond delay="0"/>
                                          </p:stCondLst>
                                        </p:cTn>
                                        <p:tgtEl>
                                          <p:spTgt spid="49"/>
                                        </p:tgtEl>
                                        <p:attrNameLst>
                                          <p:attrName>style.visibility</p:attrName>
                                        </p:attrNameLst>
                                      </p:cBhvr>
                                      <p:to>
                                        <p:strVal val="visible"/>
                                      </p:to>
                                    </p:set>
                                    <p:animEffect transition="in" filter="circle(out)">
                                      <p:cBhvr>
                                        <p:cTn id="14" dur="500"/>
                                        <p:tgtEl>
                                          <p:spTgt spid="49"/>
                                        </p:tgtEl>
                                      </p:cBhvr>
                                    </p:animEffect>
                                  </p:childTnLst>
                                </p:cTn>
                              </p:par>
                              <p:par>
                                <p:cTn id="15" presetID="6" presetClass="entr" presetSubtype="32" fill="hold" nodeType="withEffect">
                                  <p:stCondLst>
                                    <p:cond delay="1250"/>
                                  </p:stCondLst>
                                  <p:childTnLst>
                                    <p:set>
                                      <p:cBhvr>
                                        <p:cTn id="16" dur="1" fill="hold">
                                          <p:stCondLst>
                                            <p:cond delay="0"/>
                                          </p:stCondLst>
                                        </p:cTn>
                                        <p:tgtEl>
                                          <p:spTgt spid="44"/>
                                        </p:tgtEl>
                                        <p:attrNameLst>
                                          <p:attrName>style.visibility</p:attrName>
                                        </p:attrNameLst>
                                      </p:cBhvr>
                                      <p:to>
                                        <p:strVal val="visible"/>
                                      </p:to>
                                    </p:set>
                                    <p:animEffect transition="in" filter="circle(out)">
                                      <p:cBhvr>
                                        <p:cTn id="17" dur="500"/>
                                        <p:tgtEl>
                                          <p:spTgt spid="44"/>
                                        </p:tgtEl>
                                      </p:cBhvr>
                                    </p:animEffect>
                                  </p:childTnLst>
                                </p:cTn>
                              </p:par>
                              <p:par>
                                <p:cTn id="18" presetID="6" presetClass="entr" presetSubtype="32" fill="hold" nodeType="withEffect">
                                  <p:stCondLst>
                                    <p:cond delay="1250"/>
                                  </p:stCondLst>
                                  <p:childTnLst>
                                    <p:set>
                                      <p:cBhvr>
                                        <p:cTn id="19" dur="1" fill="hold">
                                          <p:stCondLst>
                                            <p:cond delay="0"/>
                                          </p:stCondLst>
                                        </p:cTn>
                                        <p:tgtEl>
                                          <p:spTgt spid="62"/>
                                        </p:tgtEl>
                                        <p:attrNameLst>
                                          <p:attrName>style.visibility</p:attrName>
                                        </p:attrNameLst>
                                      </p:cBhvr>
                                      <p:to>
                                        <p:strVal val="visible"/>
                                      </p:to>
                                    </p:set>
                                    <p:animEffect transition="in" filter="circle(out)">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4B1CDB49-D229-AC54-B91F-4C9AF2B4A036}"/>
              </a:ext>
            </a:extLst>
          </p:cNvPr>
          <p:cNvPicPr>
            <a:picLocks noGrp="1" noChangeAspect="1"/>
          </p:cNvPicPr>
          <p:nvPr>
            <p:ph type="pic" sz="quarter" idx="4294967295"/>
          </p:nvPr>
        </p:nvPicPr>
        <p:blipFill rotWithShape="1">
          <a:blip r:embed="rId2"/>
          <a:srcRect t="31624" r="9090" b="27920"/>
          <a:stretch/>
        </p:blipFill>
        <p:spPr>
          <a:xfrm>
            <a:off x="3523488" y="10"/>
            <a:ext cx="8668512" cy="6857990"/>
          </a:xfrm>
          <a:prstGeom prst="rect">
            <a:avLst/>
          </a:prstGeom>
        </p:spPr>
      </p:pic>
      <p:sp>
        <p:nvSpPr>
          <p:cNvPr id="42"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CFBE10FA-7EA9-9AAF-E988-CAA6F1146BB2}"/>
              </a:ext>
            </a:extLst>
          </p:cNvPr>
          <p:cNvSpPr txBox="1">
            <a:spLocks/>
          </p:cNvSpPr>
          <p:nvPr/>
        </p:nvSpPr>
        <p:spPr>
          <a:xfrm>
            <a:off x="477980" y="1122363"/>
            <a:ext cx="5226133" cy="3204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Calibri Light" panose="020F0302020204030204"/>
                <a:ea typeface="+mn-ea"/>
                <a:cs typeface="+mn-cs"/>
              </a:rPr>
              <a:t>System architecture</a:t>
            </a:r>
          </a:p>
        </p:txBody>
      </p:sp>
      <p:sp>
        <p:nvSpPr>
          <p:cNvPr id="43"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88594"/>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50063EB-B0AA-92A0-DFD1-50266DC0E27E}"/>
              </a:ext>
            </a:extLst>
          </p:cNvPr>
          <p:cNvPicPr>
            <a:picLocks noGrp="1" noChangeAspect="1"/>
          </p:cNvPicPr>
          <p:nvPr>
            <p:ph type="pic" sz="quarter" idx="4294967295"/>
          </p:nvPr>
        </p:nvPicPr>
        <p:blipFill rotWithShape="1">
          <a:blip r:embed="rId2"/>
          <a:srcRect t="1052" b="1052"/>
          <a:stretch/>
        </p:blipFill>
        <p:spPr>
          <a:xfrm>
            <a:off x="5196115" y="1839805"/>
            <a:ext cx="6995887" cy="4557487"/>
          </a:xfrm>
          <a:custGeom>
            <a:avLst/>
            <a:gdLst>
              <a:gd name="connsiteX0" fmla="*/ 0 w 6995887"/>
              <a:gd name="connsiteY0" fmla="*/ 0 h 4557487"/>
              <a:gd name="connsiteX1" fmla="*/ 6995887 w 6995887"/>
              <a:gd name="connsiteY1" fmla="*/ 0 h 4557487"/>
              <a:gd name="connsiteX2" fmla="*/ 6995887 w 6995887"/>
              <a:gd name="connsiteY2" fmla="*/ 4557487 h 4557487"/>
              <a:gd name="connsiteX3" fmla="*/ 0 w 6995887"/>
              <a:gd name="connsiteY3" fmla="*/ 4557487 h 4557487"/>
            </a:gdLst>
            <a:ahLst/>
            <a:cxnLst>
              <a:cxn ang="0">
                <a:pos x="connsiteX0" y="connsiteY0"/>
              </a:cxn>
              <a:cxn ang="0">
                <a:pos x="connsiteX1" y="connsiteY1"/>
              </a:cxn>
              <a:cxn ang="0">
                <a:pos x="connsiteX2" y="connsiteY2"/>
              </a:cxn>
              <a:cxn ang="0">
                <a:pos x="connsiteX3" y="connsiteY3"/>
              </a:cxn>
            </a:cxnLst>
            <a:rect l="l" t="t" r="r" b="b"/>
            <a:pathLst>
              <a:path w="6995887" h="4557487">
                <a:moveTo>
                  <a:pt x="0" y="0"/>
                </a:moveTo>
                <a:lnTo>
                  <a:pt x="6995887" y="0"/>
                </a:lnTo>
                <a:lnTo>
                  <a:pt x="6995887" y="4557487"/>
                </a:lnTo>
                <a:lnTo>
                  <a:pt x="0" y="4557487"/>
                </a:lnTo>
                <a:close/>
              </a:path>
            </a:pathLst>
          </a:custGeom>
        </p:spPr>
      </p:pic>
      <p:sp>
        <p:nvSpPr>
          <p:cNvPr id="5" name="Text Placeholder 2">
            <a:extLst>
              <a:ext uri="{FF2B5EF4-FFF2-40B4-BE49-F238E27FC236}">
                <a16:creationId xmlns:a16="http://schemas.microsoft.com/office/drawing/2014/main" id="{11FE1ED6-4095-CCF6-751D-A323DBB30AFD}"/>
              </a:ext>
            </a:extLst>
          </p:cNvPr>
          <p:cNvSpPr txBox="1">
            <a:spLocks/>
          </p:cNvSpPr>
          <p:nvPr/>
        </p:nvSpPr>
        <p:spPr>
          <a:xfrm>
            <a:off x="477981" y="1122363"/>
            <a:ext cx="4469058" cy="918134"/>
          </a:xfrm>
          <a:prstGeom prst="rect">
            <a:avLst/>
          </a:prstGeom>
        </p:spPr>
        <p:txBody>
          <a:bodyPr vert="horz" lIns="91440" tIns="45720" rIns="91440" bIns="45720" rtlCol="0" anchor="b">
            <a:norm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defTabSz="914400">
              <a:spcBef>
                <a:spcPct val="0"/>
              </a:spcBef>
              <a:spcAft>
                <a:spcPts val="600"/>
              </a:spcAft>
            </a:pPr>
            <a:r>
              <a:rPr lang="en-US" sz="4800">
                <a:solidFill>
                  <a:schemeClr val="bg1"/>
                </a:solidFill>
                <a:latin typeface="+mj-lt"/>
                <a:ea typeface="+mj-ea"/>
                <a:cs typeface="+mj-cs"/>
              </a:rPr>
              <a:t>Data base Level</a:t>
            </a:r>
            <a:endParaRPr lang="en-US">
              <a:solidFill>
                <a:schemeClr val="bg1"/>
              </a:solidFill>
              <a:ea typeface="+mj-ea"/>
              <a:cs typeface="Calibri"/>
            </a:endParaRPr>
          </a:p>
        </p:txBody>
      </p:sp>
    </p:spTree>
    <p:extLst>
      <p:ext uri="{BB962C8B-B14F-4D97-AF65-F5344CB8AC3E}">
        <p14:creationId xmlns:p14="http://schemas.microsoft.com/office/powerpoint/2010/main" val="6219874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64A227-2E52-4756-8890-D714AD1D0724}"/>
              </a:ext>
            </a:extLst>
          </p:cNvPr>
          <p:cNvGrpSpPr/>
          <p:nvPr/>
        </p:nvGrpSpPr>
        <p:grpSpPr>
          <a:xfrm>
            <a:off x="3974755" y="1529133"/>
            <a:ext cx="4258383" cy="4377845"/>
            <a:chOff x="3974755" y="1529133"/>
            <a:chExt cx="4258383" cy="4377845"/>
          </a:xfrm>
        </p:grpSpPr>
        <p:sp>
          <p:nvSpPr>
            <p:cNvPr id="5" name="Arrow: Up 4">
              <a:extLst>
                <a:ext uri="{FF2B5EF4-FFF2-40B4-BE49-F238E27FC236}">
                  <a16:creationId xmlns:a16="http://schemas.microsoft.com/office/drawing/2014/main" id="{6D6E28DB-3367-4830-8E31-F2512460F7FC}"/>
                </a:ext>
              </a:extLst>
            </p:cNvPr>
            <p:cNvSpPr/>
            <p:nvPr/>
          </p:nvSpPr>
          <p:spPr>
            <a:xfrm>
              <a:off x="5484282" y="3873889"/>
              <a:ext cx="1239330" cy="1958051"/>
            </a:xfrm>
            <a:prstGeom prst="upArrow">
              <a:avLst>
                <a:gd name="adj1" fmla="val 55778"/>
                <a:gd name="adj2" fmla="val 49647"/>
              </a:avLst>
            </a:prstGeom>
            <a:gradFill>
              <a:gsLst>
                <a:gs pos="0">
                  <a:schemeClr val="accent3"/>
                </a:gs>
                <a:gs pos="100000">
                  <a:schemeClr val="accent3">
                    <a:lumMod val="75000"/>
                  </a:schemeClr>
                </a:gs>
              </a:gsLst>
              <a:lin ang="2700000" scaled="0"/>
            </a:gradFill>
            <a:ln>
              <a:noFill/>
            </a:ln>
            <a:effectLst>
              <a:outerShdw blurRad="3429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6" name="Rectangle 5">
              <a:extLst>
                <a:ext uri="{FF2B5EF4-FFF2-40B4-BE49-F238E27FC236}">
                  <a16:creationId xmlns:a16="http://schemas.microsoft.com/office/drawing/2014/main" id="{9473022C-F19B-4A48-BAD0-06AA3EED6F57}"/>
                </a:ext>
              </a:extLst>
            </p:cNvPr>
            <p:cNvSpPr/>
            <p:nvPr/>
          </p:nvSpPr>
          <p:spPr>
            <a:xfrm>
              <a:off x="5741320" y="5199092"/>
              <a:ext cx="724241" cy="707886"/>
            </a:xfrm>
            <a:prstGeom prst="rect">
              <a:avLst/>
            </a:prstGeom>
            <a:effectLst/>
          </p:spPr>
          <p:txBody>
            <a:bodyPr wrap="square">
              <a:spAutoFit/>
            </a:bodyPr>
            <a:lstStyle/>
            <a:p>
              <a:pPr algn="ctr"/>
              <a:r>
                <a:rPr lang="en-US" sz="4000">
                  <a:solidFill>
                    <a:schemeClr val="bg1"/>
                  </a:solidFill>
                  <a:latin typeface="Oswald" pitchFamily="2" charset="0"/>
                  <a:ea typeface="Roboto Condensed" panose="02000000000000000000" pitchFamily="2" charset="0"/>
                  <a:cs typeface="Segoe UI" panose="020B0502040204020203" pitchFamily="34" charset="0"/>
                </a:rPr>
                <a:t>03</a:t>
              </a:r>
            </a:p>
          </p:txBody>
        </p:sp>
        <p:sp>
          <p:nvSpPr>
            <p:cNvPr id="7" name="Rectangle 6">
              <a:extLst>
                <a:ext uri="{FF2B5EF4-FFF2-40B4-BE49-F238E27FC236}">
                  <a16:creationId xmlns:a16="http://schemas.microsoft.com/office/drawing/2014/main" id="{AD01428B-216F-4130-9B9D-586411055326}"/>
                </a:ext>
              </a:extLst>
            </p:cNvPr>
            <p:cNvSpPr/>
            <p:nvPr/>
          </p:nvSpPr>
          <p:spPr>
            <a:xfrm rot="16200000">
              <a:off x="5407349" y="4374914"/>
              <a:ext cx="1392183" cy="338554"/>
            </a:xfrm>
            <a:prstGeom prst="rect">
              <a:avLst/>
            </a:prstGeom>
          </p:spPr>
          <p:txBody>
            <a:bodyPr wrap="square" lIns="91440" tIns="45720" rIns="91440" bIns="45720" anchor="t">
              <a:spAutoFit/>
            </a:bodyPr>
            <a:lstStyle/>
            <a:p>
              <a:endParaRPr lang="en-US" sz="1600">
                <a:solidFill>
                  <a:schemeClr val="bg1"/>
                </a:solidFill>
                <a:latin typeface="Oswald Light"/>
                <a:ea typeface="Roboto Condensed"/>
                <a:cs typeface="Segoe UI"/>
              </a:endParaRPr>
            </a:p>
          </p:txBody>
        </p:sp>
        <p:sp>
          <p:nvSpPr>
            <p:cNvPr id="9" name="Arrow: Up 8">
              <a:extLst>
                <a:ext uri="{FF2B5EF4-FFF2-40B4-BE49-F238E27FC236}">
                  <a16:creationId xmlns:a16="http://schemas.microsoft.com/office/drawing/2014/main" id="{87F67184-7991-457B-8763-F921A4F5BF10}"/>
                </a:ext>
              </a:extLst>
            </p:cNvPr>
            <p:cNvSpPr/>
            <p:nvPr/>
          </p:nvSpPr>
          <p:spPr>
            <a:xfrm flipV="1">
              <a:off x="5484282" y="1529133"/>
              <a:ext cx="1239330" cy="1958050"/>
            </a:xfrm>
            <a:prstGeom prst="upArrow">
              <a:avLst>
                <a:gd name="adj1" fmla="val 55778"/>
                <a:gd name="adj2" fmla="val 49647"/>
              </a:avLst>
            </a:prstGeom>
            <a:gradFill>
              <a:gsLst>
                <a:gs pos="0">
                  <a:schemeClr val="accent1"/>
                </a:gs>
                <a:gs pos="100000">
                  <a:schemeClr val="accent1">
                    <a:lumMod val="75000"/>
                  </a:schemeClr>
                </a:gs>
              </a:gsLst>
              <a:lin ang="2700000" scaled="0"/>
            </a:gradFill>
            <a:ln>
              <a:noFill/>
            </a:ln>
            <a:effectLst>
              <a:outerShdw blurRad="3429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0" name="Rectangle 9">
              <a:extLst>
                <a:ext uri="{FF2B5EF4-FFF2-40B4-BE49-F238E27FC236}">
                  <a16:creationId xmlns:a16="http://schemas.microsoft.com/office/drawing/2014/main" id="{7E262D45-AE8F-4844-BA4D-85E1A53C5360}"/>
                </a:ext>
              </a:extLst>
            </p:cNvPr>
            <p:cNvSpPr/>
            <p:nvPr/>
          </p:nvSpPr>
          <p:spPr>
            <a:xfrm>
              <a:off x="5741320" y="1531406"/>
              <a:ext cx="724241" cy="707886"/>
            </a:xfrm>
            <a:prstGeom prst="rect">
              <a:avLst/>
            </a:prstGeom>
            <a:effectLst/>
          </p:spPr>
          <p:txBody>
            <a:bodyPr wrap="square">
              <a:spAutoFit/>
            </a:bodyPr>
            <a:lstStyle/>
            <a:p>
              <a:pPr algn="ctr"/>
              <a:r>
                <a:rPr lang="en-US" sz="4000">
                  <a:solidFill>
                    <a:schemeClr val="bg1"/>
                  </a:solidFill>
                  <a:latin typeface="Oswald" pitchFamily="2" charset="0"/>
                  <a:ea typeface="Roboto Condensed" panose="02000000000000000000" pitchFamily="2" charset="0"/>
                  <a:cs typeface="Segoe UI" panose="020B0502040204020203" pitchFamily="34" charset="0"/>
                </a:rPr>
                <a:t>01</a:t>
              </a:r>
            </a:p>
          </p:txBody>
        </p:sp>
        <p:sp>
          <p:nvSpPr>
            <p:cNvPr id="11" name="Rectangle 10">
              <a:extLst>
                <a:ext uri="{FF2B5EF4-FFF2-40B4-BE49-F238E27FC236}">
                  <a16:creationId xmlns:a16="http://schemas.microsoft.com/office/drawing/2014/main" id="{63A255C3-C9BD-4F6F-8FC0-168677591A1E}"/>
                </a:ext>
              </a:extLst>
            </p:cNvPr>
            <p:cNvSpPr/>
            <p:nvPr/>
          </p:nvSpPr>
          <p:spPr>
            <a:xfrm rot="16200000" flipV="1">
              <a:off x="5598254" y="2480404"/>
              <a:ext cx="1010372" cy="338554"/>
            </a:xfrm>
            <a:prstGeom prst="rect">
              <a:avLst/>
            </a:prstGeom>
          </p:spPr>
          <p:txBody>
            <a:bodyPr wrap="square" lIns="91440" tIns="45720" rIns="91440" bIns="45720" anchor="t">
              <a:spAutoFit/>
            </a:bodyPr>
            <a:lstStyle/>
            <a:p>
              <a:endParaRPr lang="en-US" sz="1600">
                <a:solidFill>
                  <a:schemeClr val="bg1"/>
                </a:solidFill>
                <a:latin typeface="Oswald Light" pitchFamily="2" charset="0"/>
                <a:ea typeface="Roboto Condensed" panose="02000000000000000000" pitchFamily="2" charset="0"/>
                <a:cs typeface="Segoe UI" panose="020B0502040204020203" pitchFamily="34" charset="0"/>
              </a:endParaRPr>
            </a:p>
          </p:txBody>
        </p:sp>
        <p:sp>
          <p:nvSpPr>
            <p:cNvPr id="13" name="Arrow: Up 12">
              <a:extLst>
                <a:ext uri="{FF2B5EF4-FFF2-40B4-BE49-F238E27FC236}">
                  <a16:creationId xmlns:a16="http://schemas.microsoft.com/office/drawing/2014/main" id="{8CE127EA-E3A5-48AA-B614-6C377EB59868}"/>
                </a:ext>
              </a:extLst>
            </p:cNvPr>
            <p:cNvSpPr/>
            <p:nvPr/>
          </p:nvSpPr>
          <p:spPr>
            <a:xfrm rot="16200000" flipH="1" flipV="1">
              <a:off x="4334115" y="2703038"/>
              <a:ext cx="1239330" cy="1958050"/>
            </a:xfrm>
            <a:prstGeom prst="upArrow">
              <a:avLst>
                <a:gd name="adj1" fmla="val 55778"/>
                <a:gd name="adj2" fmla="val 49647"/>
              </a:avLst>
            </a:prstGeom>
            <a:gradFill>
              <a:gsLst>
                <a:gs pos="0">
                  <a:schemeClr val="accent4"/>
                </a:gs>
                <a:gs pos="100000">
                  <a:schemeClr val="accent4">
                    <a:lumMod val="75000"/>
                  </a:schemeClr>
                </a:gs>
              </a:gsLst>
              <a:lin ang="2700000" scaled="0"/>
            </a:gradFill>
            <a:ln>
              <a:noFill/>
            </a:ln>
            <a:effectLst>
              <a:outerShdw blurRad="3429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4" name="Rectangle 13">
              <a:extLst>
                <a:ext uri="{FF2B5EF4-FFF2-40B4-BE49-F238E27FC236}">
                  <a16:creationId xmlns:a16="http://schemas.microsoft.com/office/drawing/2014/main" id="{EDE35C44-B8BF-4991-B60C-196A5AD90BF0}"/>
                </a:ext>
              </a:extLst>
            </p:cNvPr>
            <p:cNvSpPr/>
            <p:nvPr/>
          </p:nvSpPr>
          <p:spPr>
            <a:xfrm>
              <a:off x="4013077" y="3368433"/>
              <a:ext cx="724241" cy="707886"/>
            </a:xfrm>
            <a:prstGeom prst="rect">
              <a:avLst/>
            </a:prstGeom>
            <a:effectLst/>
          </p:spPr>
          <p:txBody>
            <a:bodyPr wrap="square">
              <a:spAutoFit/>
            </a:bodyPr>
            <a:lstStyle/>
            <a:p>
              <a:pPr algn="ctr"/>
              <a:r>
                <a:rPr lang="en-US" sz="4000">
                  <a:solidFill>
                    <a:schemeClr val="bg1"/>
                  </a:solidFill>
                  <a:latin typeface="Oswald" pitchFamily="2" charset="0"/>
                  <a:ea typeface="Roboto Condensed" panose="02000000000000000000" pitchFamily="2" charset="0"/>
                  <a:cs typeface="Segoe UI" panose="020B0502040204020203" pitchFamily="34" charset="0"/>
                </a:rPr>
                <a:t>04</a:t>
              </a:r>
            </a:p>
          </p:txBody>
        </p:sp>
        <p:sp>
          <p:nvSpPr>
            <p:cNvPr id="15" name="Rectangle 14">
              <a:extLst>
                <a:ext uri="{FF2B5EF4-FFF2-40B4-BE49-F238E27FC236}">
                  <a16:creationId xmlns:a16="http://schemas.microsoft.com/office/drawing/2014/main" id="{F20F83BC-D919-4572-BB92-CEBB4DC18210}"/>
                </a:ext>
              </a:extLst>
            </p:cNvPr>
            <p:cNvSpPr/>
            <p:nvPr/>
          </p:nvSpPr>
          <p:spPr>
            <a:xfrm rot="10800000" flipV="1">
              <a:off x="4655610" y="3511258"/>
              <a:ext cx="1010372" cy="338554"/>
            </a:xfrm>
            <a:prstGeom prst="rect">
              <a:avLst/>
            </a:prstGeom>
          </p:spPr>
          <p:txBody>
            <a:bodyPr wrap="square" lIns="91440" tIns="45720" rIns="91440" bIns="45720" anchor="t">
              <a:spAutoFit/>
            </a:bodyPr>
            <a:lstStyle/>
            <a:p>
              <a:endParaRPr lang="en-US" sz="1600">
                <a:solidFill>
                  <a:schemeClr val="bg1"/>
                </a:solidFill>
                <a:latin typeface="Oswald Light" pitchFamily="2" charset="0"/>
                <a:ea typeface="Roboto Condensed" panose="02000000000000000000" pitchFamily="2" charset="0"/>
                <a:cs typeface="Segoe UI" panose="020B0502040204020203" pitchFamily="34" charset="0"/>
              </a:endParaRPr>
            </a:p>
          </p:txBody>
        </p:sp>
        <p:sp>
          <p:nvSpPr>
            <p:cNvPr id="17" name="Arrow: Up 16">
              <a:extLst>
                <a:ext uri="{FF2B5EF4-FFF2-40B4-BE49-F238E27FC236}">
                  <a16:creationId xmlns:a16="http://schemas.microsoft.com/office/drawing/2014/main" id="{F5541142-F789-4556-BB56-88A045142E2E}"/>
                </a:ext>
              </a:extLst>
            </p:cNvPr>
            <p:cNvSpPr/>
            <p:nvPr/>
          </p:nvSpPr>
          <p:spPr>
            <a:xfrm rot="5400000" flipV="1">
              <a:off x="6634448" y="2699984"/>
              <a:ext cx="1239330" cy="1958050"/>
            </a:xfrm>
            <a:prstGeom prst="upArrow">
              <a:avLst>
                <a:gd name="adj1" fmla="val 55778"/>
                <a:gd name="adj2" fmla="val 49647"/>
              </a:avLst>
            </a:prstGeom>
            <a:gradFill>
              <a:gsLst>
                <a:gs pos="0">
                  <a:schemeClr val="accent2"/>
                </a:gs>
                <a:gs pos="100000">
                  <a:schemeClr val="accent2">
                    <a:lumMod val="75000"/>
                  </a:schemeClr>
                </a:gs>
              </a:gsLst>
              <a:lin ang="2700000" scaled="0"/>
            </a:gradFill>
            <a:ln>
              <a:noFill/>
            </a:ln>
            <a:effectLst>
              <a:outerShdw blurRad="3429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18" name="Rectangle 17">
              <a:extLst>
                <a:ext uri="{FF2B5EF4-FFF2-40B4-BE49-F238E27FC236}">
                  <a16:creationId xmlns:a16="http://schemas.microsoft.com/office/drawing/2014/main" id="{EF954A91-6329-47D5-AFA2-86B98DC0AF35}"/>
                </a:ext>
              </a:extLst>
            </p:cNvPr>
            <p:cNvSpPr/>
            <p:nvPr/>
          </p:nvSpPr>
          <p:spPr>
            <a:xfrm>
              <a:off x="7493298" y="3368432"/>
              <a:ext cx="724241" cy="707886"/>
            </a:xfrm>
            <a:prstGeom prst="rect">
              <a:avLst/>
            </a:prstGeom>
            <a:effectLst/>
          </p:spPr>
          <p:txBody>
            <a:bodyPr wrap="square">
              <a:spAutoFit/>
            </a:bodyPr>
            <a:lstStyle/>
            <a:p>
              <a:pPr algn="ctr"/>
              <a:r>
                <a:rPr lang="en-US" sz="4000">
                  <a:solidFill>
                    <a:schemeClr val="bg1"/>
                  </a:solidFill>
                  <a:latin typeface="Oswald" pitchFamily="2" charset="0"/>
                  <a:ea typeface="Roboto Condensed" panose="02000000000000000000" pitchFamily="2" charset="0"/>
                  <a:cs typeface="Segoe UI" panose="020B0502040204020203" pitchFamily="34" charset="0"/>
                </a:rPr>
                <a:t>02</a:t>
              </a:r>
            </a:p>
          </p:txBody>
        </p:sp>
        <p:sp>
          <p:nvSpPr>
            <p:cNvPr id="19" name="Rectangle 18">
              <a:extLst>
                <a:ext uri="{FF2B5EF4-FFF2-40B4-BE49-F238E27FC236}">
                  <a16:creationId xmlns:a16="http://schemas.microsoft.com/office/drawing/2014/main" id="{DDD355FF-8B79-46DD-82EA-A43F72DCE06A}"/>
                </a:ext>
              </a:extLst>
            </p:cNvPr>
            <p:cNvSpPr/>
            <p:nvPr/>
          </p:nvSpPr>
          <p:spPr>
            <a:xfrm rot="10800000" flipV="1">
              <a:off x="6305550" y="3511257"/>
              <a:ext cx="1233025" cy="338554"/>
            </a:xfrm>
            <a:prstGeom prst="rect">
              <a:avLst/>
            </a:prstGeom>
          </p:spPr>
          <p:txBody>
            <a:bodyPr wrap="square" lIns="91440" tIns="45720" rIns="91440" bIns="45720" anchor="t">
              <a:spAutoFit/>
            </a:bodyPr>
            <a:lstStyle/>
            <a:p>
              <a:pPr algn="r"/>
              <a:endParaRPr lang="en-US" sz="1600">
                <a:solidFill>
                  <a:schemeClr val="bg1"/>
                </a:solidFill>
                <a:latin typeface="Oswald Light" pitchFamily="2" charset="0"/>
                <a:ea typeface="Roboto Condensed" panose="02000000000000000000" pitchFamily="2" charset="0"/>
                <a:cs typeface="Segoe UI" panose="020B0502040204020203" pitchFamily="34" charset="0"/>
              </a:endParaRPr>
            </a:p>
          </p:txBody>
        </p:sp>
      </p:grpSp>
      <p:grpSp>
        <p:nvGrpSpPr>
          <p:cNvPr id="12" name="Group 11">
            <a:extLst>
              <a:ext uri="{FF2B5EF4-FFF2-40B4-BE49-F238E27FC236}">
                <a16:creationId xmlns:a16="http://schemas.microsoft.com/office/drawing/2014/main" id="{6DA3F045-1639-4B0C-A39C-514DCF20B204}"/>
              </a:ext>
            </a:extLst>
          </p:cNvPr>
          <p:cNvGrpSpPr/>
          <p:nvPr/>
        </p:nvGrpSpPr>
        <p:grpSpPr>
          <a:xfrm>
            <a:off x="6774444" y="2117736"/>
            <a:ext cx="1676818" cy="958339"/>
            <a:chOff x="6774444" y="2117736"/>
            <a:chExt cx="1676818" cy="958339"/>
          </a:xfrm>
        </p:grpSpPr>
        <p:grpSp>
          <p:nvGrpSpPr>
            <p:cNvPr id="20" name="Group 19">
              <a:extLst>
                <a:ext uri="{FF2B5EF4-FFF2-40B4-BE49-F238E27FC236}">
                  <a16:creationId xmlns:a16="http://schemas.microsoft.com/office/drawing/2014/main" id="{1E0295BD-3683-40B1-9EC9-18BCC7CFFB31}"/>
                </a:ext>
              </a:extLst>
            </p:cNvPr>
            <p:cNvGrpSpPr/>
            <p:nvPr/>
          </p:nvGrpSpPr>
          <p:grpSpPr>
            <a:xfrm>
              <a:off x="6774444" y="2117736"/>
              <a:ext cx="1676818" cy="958339"/>
              <a:chOff x="10785677" y="3887248"/>
              <a:chExt cx="2616815" cy="1495568"/>
            </a:xfrm>
          </p:grpSpPr>
          <p:grpSp>
            <p:nvGrpSpPr>
              <p:cNvPr id="21" name="Group 20">
                <a:extLst>
                  <a:ext uri="{FF2B5EF4-FFF2-40B4-BE49-F238E27FC236}">
                    <a16:creationId xmlns:a16="http://schemas.microsoft.com/office/drawing/2014/main" id="{CBCEA34B-2B03-4E55-9967-0C0E1BFD3921}"/>
                  </a:ext>
                </a:extLst>
              </p:cNvPr>
              <p:cNvGrpSpPr/>
              <p:nvPr/>
            </p:nvGrpSpPr>
            <p:grpSpPr>
              <a:xfrm>
                <a:off x="11861528" y="3887248"/>
                <a:ext cx="1540964" cy="497695"/>
                <a:chOff x="8120565" y="6267113"/>
                <a:chExt cx="1796187" cy="654297"/>
              </a:xfrm>
            </p:grpSpPr>
            <p:cxnSp>
              <p:nvCxnSpPr>
                <p:cNvPr id="23" name="Straight Connector 22">
                  <a:extLst>
                    <a:ext uri="{FF2B5EF4-FFF2-40B4-BE49-F238E27FC236}">
                      <a16:creationId xmlns:a16="http://schemas.microsoft.com/office/drawing/2014/main" id="{57406CBB-0E7B-4C2F-B6A4-57CCBB429CE8}"/>
                    </a:ext>
                  </a:extLst>
                </p:cNvPr>
                <p:cNvCxnSpPr>
                  <a:cxnSpLocks/>
                </p:cNvCxnSpPr>
                <p:nvPr/>
              </p:nvCxnSpPr>
              <p:spPr>
                <a:xfrm flipH="1">
                  <a:off x="8120565" y="6267113"/>
                  <a:ext cx="654297" cy="65429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820B82-2249-451B-8E76-338AA99A389B}"/>
                    </a:ext>
                  </a:extLst>
                </p:cNvPr>
                <p:cNvCxnSpPr>
                  <a:cxnSpLocks/>
                </p:cNvCxnSpPr>
                <p:nvPr/>
              </p:nvCxnSpPr>
              <p:spPr>
                <a:xfrm>
                  <a:off x="8774862" y="6267113"/>
                  <a:ext cx="1141890" cy="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C6AB4298-7B87-4E03-A133-FD543C351921}"/>
                  </a:ext>
                </a:extLst>
              </p:cNvPr>
              <p:cNvCxnSpPr>
                <a:cxnSpLocks/>
              </p:cNvCxnSpPr>
              <p:nvPr/>
            </p:nvCxnSpPr>
            <p:spPr>
              <a:xfrm flipH="1">
                <a:off x="10785677" y="4885121"/>
                <a:ext cx="561327" cy="497695"/>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679A694-65C0-4086-8DEB-9C570D95035B}"/>
                </a:ext>
              </a:extLst>
            </p:cNvPr>
            <p:cNvSpPr/>
            <p:nvPr/>
          </p:nvSpPr>
          <p:spPr>
            <a:xfrm>
              <a:off x="6996662" y="2394539"/>
              <a:ext cx="1042437" cy="461665"/>
            </a:xfrm>
            <a:prstGeom prst="rect">
              <a:avLst/>
            </a:prstGeom>
            <a:effectLst>
              <a:outerShdw blurRad="76200" dist="38100" dir="2700000" algn="tl" rotWithShape="0">
                <a:schemeClr val="bg1">
                  <a:lumMod val="50000"/>
                  <a:alpha val="40000"/>
                </a:schemeClr>
              </a:outerShdw>
            </a:effectLst>
          </p:spPr>
          <p:txBody>
            <a:bodyPr wrap="square" lIns="91440" tIns="45720" rIns="91440" bIns="45720" anchor="t">
              <a:spAutoFit/>
            </a:bodyPr>
            <a:lstStyle/>
            <a:p>
              <a:pPr algn="ctr"/>
              <a:endParaRPr lang="en-US" sz="2400">
                <a:gradFill>
                  <a:gsLst>
                    <a:gs pos="0">
                      <a:schemeClr val="accent1"/>
                    </a:gs>
                    <a:gs pos="100000">
                      <a:schemeClr val="accent1">
                        <a:lumMod val="75000"/>
                      </a:schemeClr>
                    </a:gs>
                  </a:gsLst>
                  <a:lin ang="2700000" scaled="0"/>
                </a:gradFill>
                <a:latin typeface="Oswald" pitchFamily="2" charset="0"/>
                <a:ea typeface="Roboto Condensed" panose="02000000000000000000" pitchFamily="2" charset="0"/>
                <a:cs typeface="Segoe UI" panose="020B0502040204020203" pitchFamily="34" charset="0"/>
              </a:endParaRPr>
            </a:p>
          </p:txBody>
        </p:sp>
      </p:grpSp>
      <p:grpSp>
        <p:nvGrpSpPr>
          <p:cNvPr id="3" name="Group 2">
            <a:extLst>
              <a:ext uri="{FF2B5EF4-FFF2-40B4-BE49-F238E27FC236}">
                <a16:creationId xmlns:a16="http://schemas.microsoft.com/office/drawing/2014/main" id="{22378471-D313-4023-BECD-BD008DC25C89}"/>
              </a:ext>
            </a:extLst>
          </p:cNvPr>
          <p:cNvGrpSpPr/>
          <p:nvPr/>
        </p:nvGrpSpPr>
        <p:grpSpPr>
          <a:xfrm>
            <a:off x="3740739" y="2117736"/>
            <a:ext cx="1676818" cy="958339"/>
            <a:chOff x="3740739" y="2117736"/>
            <a:chExt cx="1676818" cy="958339"/>
          </a:xfrm>
        </p:grpSpPr>
        <p:grpSp>
          <p:nvGrpSpPr>
            <p:cNvPr id="26" name="Group 25">
              <a:extLst>
                <a:ext uri="{FF2B5EF4-FFF2-40B4-BE49-F238E27FC236}">
                  <a16:creationId xmlns:a16="http://schemas.microsoft.com/office/drawing/2014/main" id="{C18FC735-C3E9-4513-A08E-42CFF2D534AB}"/>
                </a:ext>
              </a:extLst>
            </p:cNvPr>
            <p:cNvGrpSpPr/>
            <p:nvPr/>
          </p:nvGrpSpPr>
          <p:grpSpPr>
            <a:xfrm>
              <a:off x="3740739" y="2117736"/>
              <a:ext cx="1676818" cy="958339"/>
              <a:chOff x="6051328" y="3887248"/>
              <a:chExt cx="2616815" cy="1495568"/>
            </a:xfrm>
          </p:grpSpPr>
          <p:grpSp>
            <p:nvGrpSpPr>
              <p:cNvPr id="27" name="Group 26">
                <a:extLst>
                  <a:ext uri="{FF2B5EF4-FFF2-40B4-BE49-F238E27FC236}">
                    <a16:creationId xmlns:a16="http://schemas.microsoft.com/office/drawing/2014/main" id="{9C5C76EE-3B95-4686-B574-9A23C074AA3C}"/>
                  </a:ext>
                </a:extLst>
              </p:cNvPr>
              <p:cNvGrpSpPr/>
              <p:nvPr/>
            </p:nvGrpSpPr>
            <p:grpSpPr>
              <a:xfrm flipH="1">
                <a:off x="6051328" y="3887248"/>
                <a:ext cx="1540964" cy="497695"/>
                <a:chOff x="8120565" y="6267113"/>
                <a:chExt cx="1796187" cy="654297"/>
              </a:xfrm>
            </p:grpSpPr>
            <p:cxnSp>
              <p:nvCxnSpPr>
                <p:cNvPr id="29" name="Straight Connector 28">
                  <a:extLst>
                    <a:ext uri="{FF2B5EF4-FFF2-40B4-BE49-F238E27FC236}">
                      <a16:creationId xmlns:a16="http://schemas.microsoft.com/office/drawing/2014/main" id="{82CE22A7-5668-427A-9DCA-ECABB902B74D}"/>
                    </a:ext>
                  </a:extLst>
                </p:cNvPr>
                <p:cNvCxnSpPr>
                  <a:cxnSpLocks/>
                </p:cNvCxnSpPr>
                <p:nvPr/>
              </p:nvCxnSpPr>
              <p:spPr>
                <a:xfrm flipH="1">
                  <a:off x="8120565" y="6267113"/>
                  <a:ext cx="654297" cy="65429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96846-FAE6-4AE9-A518-03F6894067D4}"/>
                    </a:ext>
                  </a:extLst>
                </p:cNvPr>
                <p:cNvCxnSpPr>
                  <a:cxnSpLocks/>
                </p:cNvCxnSpPr>
                <p:nvPr/>
              </p:nvCxnSpPr>
              <p:spPr>
                <a:xfrm>
                  <a:off x="8774862" y="6267113"/>
                  <a:ext cx="1141890" cy="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B9B2BFF8-C8E8-434E-862E-063CB7C22B72}"/>
                  </a:ext>
                </a:extLst>
              </p:cNvPr>
              <p:cNvCxnSpPr>
                <a:cxnSpLocks/>
              </p:cNvCxnSpPr>
              <p:nvPr/>
            </p:nvCxnSpPr>
            <p:spPr>
              <a:xfrm>
                <a:off x="8106816" y="4885121"/>
                <a:ext cx="561327" cy="497695"/>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4AA8BB85-9E9C-484C-8C35-14C2BB954439}"/>
                </a:ext>
              </a:extLst>
            </p:cNvPr>
            <p:cNvSpPr/>
            <p:nvPr/>
          </p:nvSpPr>
          <p:spPr>
            <a:xfrm flipH="1">
              <a:off x="4356100" y="2394539"/>
              <a:ext cx="839238" cy="461665"/>
            </a:xfrm>
            <a:prstGeom prst="rect">
              <a:avLst/>
            </a:prstGeom>
            <a:effectLst>
              <a:outerShdw blurRad="76200" dist="38100" dir="2700000" algn="tl" rotWithShape="0">
                <a:schemeClr val="bg1">
                  <a:lumMod val="50000"/>
                  <a:alpha val="40000"/>
                </a:schemeClr>
              </a:outerShdw>
            </a:effectLst>
          </p:spPr>
          <p:txBody>
            <a:bodyPr wrap="square" lIns="91440" tIns="45720" rIns="91440" bIns="45720" anchor="t">
              <a:spAutoFit/>
            </a:bodyPr>
            <a:lstStyle/>
            <a:p>
              <a:pPr algn="ctr"/>
              <a:endParaRPr lang="en-US" sz="2400">
                <a:gradFill>
                  <a:gsLst>
                    <a:gs pos="0">
                      <a:schemeClr val="accent4"/>
                    </a:gs>
                    <a:gs pos="100000">
                      <a:schemeClr val="accent4">
                        <a:lumMod val="75000"/>
                      </a:schemeClr>
                    </a:gs>
                  </a:gsLst>
                  <a:lin ang="2700000" scaled="0"/>
                </a:gradFill>
                <a:latin typeface="Oswald"/>
                <a:ea typeface="Roboto Condensed"/>
                <a:cs typeface="Segoe UI"/>
              </a:endParaRPr>
            </a:p>
          </p:txBody>
        </p:sp>
      </p:grpSp>
      <p:grpSp>
        <p:nvGrpSpPr>
          <p:cNvPr id="4" name="Group 3">
            <a:extLst>
              <a:ext uri="{FF2B5EF4-FFF2-40B4-BE49-F238E27FC236}">
                <a16:creationId xmlns:a16="http://schemas.microsoft.com/office/drawing/2014/main" id="{59F46113-C93D-4E87-A81A-B1E3310EC5C2}"/>
              </a:ext>
            </a:extLst>
          </p:cNvPr>
          <p:cNvGrpSpPr/>
          <p:nvPr/>
        </p:nvGrpSpPr>
        <p:grpSpPr>
          <a:xfrm>
            <a:off x="3740739" y="4271649"/>
            <a:ext cx="1676818" cy="958339"/>
            <a:chOff x="3740739" y="4271649"/>
            <a:chExt cx="1676818" cy="958339"/>
          </a:xfrm>
        </p:grpSpPr>
        <p:grpSp>
          <p:nvGrpSpPr>
            <p:cNvPr id="32" name="Group 31">
              <a:extLst>
                <a:ext uri="{FF2B5EF4-FFF2-40B4-BE49-F238E27FC236}">
                  <a16:creationId xmlns:a16="http://schemas.microsoft.com/office/drawing/2014/main" id="{D3070512-3433-448B-8D87-71B19FA70F2B}"/>
                </a:ext>
              </a:extLst>
            </p:cNvPr>
            <p:cNvGrpSpPr/>
            <p:nvPr/>
          </p:nvGrpSpPr>
          <p:grpSpPr>
            <a:xfrm>
              <a:off x="3740739" y="4271649"/>
              <a:ext cx="1676818" cy="958339"/>
              <a:chOff x="6051328" y="7248608"/>
              <a:chExt cx="2616815" cy="1495568"/>
            </a:xfrm>
          </p:grpSpPr>
          <p:grpSp>
            <p:nvGrpSpPr>
              <p:cNvPr id="33" name="Group 32">
                <a:extLst>
                  <a:ext uri="{FF2B5EF4-FFF2-40B4-BE49-F238E27FC236}">
                    <a16:creationId xmlns:a16="http://schemas.microsoft.com/office/drawing/2014/main" id="{200423E9-E9AA-465A-8E40-098E38D0D0F4}"/>
                  </a:ext>
                </a:extLst>
              </p:cNvPr>
              <p:cNvGrpSpPr/>
              <p:nvPr/>
            </p:nvGrpSpPr>
            <p:grpSpPr>
              <a:xfrm flipH="1" flipV="1">
                <a:off x="6051328" y="8246481"/>
                <a:ext cx="1540964" cy="497695"/>
                <a:chOff x="8120565" y="6267113"/>
                <a:chExt cx="1796187" cy="654297"/>
              </a:xfrm>
            </p:grpSpPr>
            <p:cxnSp>
              <p:nvCxnSpPr>
                <p:cNvPr id="35" name="Straight Connector 34">
                  <a:extLst>
                    <a:ext uri="{FF2B5EF4-FFF2-40B4-BE49-F238E27FC236}">
                      <a16:creationId xmlns:a16="http://schemas.microsoft.com/office/drawing/2014/main" id="{E635733B-EE40-412D-8B64-47988A6B6A3D}"/>
                    </a:ext>
                  </a:extLst>
                </p:cNvPr>
                <p:cNvCxnSpPr>
                  <a:cxnSpLocks/>
                </p:cNvCxnSpPr>
                <p:nvPr/>
              </p:nvCxnSpPr>
              <p:spPr>
                <a:xfrm flipH="1">
                  <a:off x="8120565" y="6267113"/>
                  <a:ext cx="654297" cy="65429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74A649-8E94-46F7-B0B0-45B55366F535}"/>
                    </a:ext>
                  </a:extLst>
                </p:cNvPr>
                <p:cNvCxnSpPr>
                  <a:cxnSpLocks/>
                </p:cNvCxnSpPr>
                <p:nvPr/>
              </p:nvCxnSpPr>
              <p:spPr>
                <a:xfrm>
                  <a:off x="8774862" y="6267113"/>
                  <a:ext cx="1141890" cy="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2BC3D287-B414-4B50-9470-3EC1DF287EC6}"/>
                  </a:ext>
                </a:extLst>
              </p:cNvPr>
              <p:cNvCxnSpPr>
                <a:cxnSpLocks/>
              </p:cNvCxnSpPr>
              <p:nvPr/>
            </p:nvCxnSpPr>
            <p:spPr>
              <a:xfrm flipV="1">
                <a:off x="8106816" y="7248608"/>
                <a:ext cx="561327" cy="497695"/>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BD0C9FF4-D34C-4826-9217-3886A10B1706}"/>
                </a:ext>
              </a:extLst>
            </p:cNvPr>
            <p:cNvSpPr/>
            <p:nvPr/>
          </p:nvSpPr>
          <p:spPr>
            <a:xfrm flipH="1">
              <a:off x="4241800" y="4528929"/>
              <a:ext cx="953538" cy="461665"/>
            </a:xfrm>
            <a:prstGeom prst="rect">
              <a:avLst/>
            </a:prstGeom>
            <a:effectLst>
              <a:outerShdw blurRad="76200" dist="38100" dir="2700000" algn="tl" rotWithShape="0">
                <a:schemeClr val="bg1">
                  <a:lumMod val="50000"/>
                  <a:alpha val="40000"/>
                </a:schemeClr>
              </a:outerShdw>
            </a:effectLst>
          </p:spPr>
          <p:txBody>
            <a:bodyPr wrap="square" lIns="91440" tIns="45720" rIns="91440" bIns="45720" anchor="t">
              <a:spAutoFit/>
            </a:bodyPr>
            <a:lstStyle/>
            <a:p>
              <a:pPr algn="ctr"/>
              <a:endParaRPr lang="en-US" sz="2400">
                <a:gradFill>
                  <a:gsLst>
                    <a:gs pos="0">
                      <a:schemeClr val="accent3"/>
                    </a:gs>
                    <a:gs pos="100000">
                      <a:schemeClr val="accent3">
                        <a:lumMod val="75000"/>
                      </a:schemeClr>
                    </a:gs>
                  </a:gsLst>
                  <a:lin ang="2700000" scaled="0"/>
                </a:gradFill>
                <a:latin typeface="Oswald" pitchFamily="2" charset="0"/>
                <a:ea typeface="Roboto Condensed" panose="02000000000000000000" pitchFamily="2" charset="0"/>
                <a:cs typeface="Segoe UI" panose="020B0502040204020203" pitchFamily="34" charset="0"/>
              </a:endParaRPr>
            </a:p>
          </p:txBody>
        </p:sp>
      </p:grpSp>
      <p:grpSp>
        <p:nvGrpSpPr>
          <p:cNvPr id="8" name="Group 7">
            <a:extLst>
              <a:ext uri="{FF2B5EF4-FFF2-40B4-BE49-F238E27FC236}">
                <a16:creationId xmlns:a16="http://schemas.microsoft.com/office/drawing/2014/main" id="{E9480D3D-44D0-44E3-993C-E240BCC28471}"/>
              </a:ext>
            </a:extLst>
          </p:cNvPr>
          <p:cNvGrpSpPr/>
          <p:nvPr/>
        </p:nvGrpSpPr>
        <p:grpSpPr>
          <a:xfrm>
            <a:off x="6774444" y="4281943"/>
            <a:ext cx="1676818" cy="958339"/>
            <a:chOff x="6774444" y="4281943"/>
            <a:chExt cx="1676818" cy="958339"/>
          </a:xfrm>
        </p:grpSpPr>
        <p:grpSp>
          <p:nvGrpSpPr>
            <p:cNvPr id="38" name="Group 37">
              <a:extLst>
                <a:ext uri="{FF2B5EF4-FFF2-40B4-BE49-F238E27FC236}">
                  <a16:creationId xmlns:a16="http://schemas.microsoft.com/office/drawing/2014/main" id="{A8D309D2-E0E8-455B-B4E5-CDCC12A95CEB}"/>
                </a:ext>
              </a:extLst>
            </p:cNvPr>
            <p:cNvGrpSpPr/>
            <p:nvPr/>
          </p:nvGrpSpPr>
          <p:grpSpPr>
            <a:xfrm>
              <a:off x="6774444" y="4281943"/>
              <a:ext cx="1676818" cy="958339"/>
              <a:chOff x="10785677" y="7264674"/>
              <a:chExt cx="2616815" cy="1495568"/>
            </a:xfrm>
          </p:grpSpPr>
          <p:grpSp>
            <p:nvGrpSpPr>
              <p:cNvPr id="39" name="Group 38">
                <a:extLst>
                  <a:ext uri="{FF2B5EF4-FFF2-40B4-BE49-F238E27FC236}">
                    <a16:creationId xmlns:a16="http://schemas.microsoft.com/office/drawing/2014/main" id="{318974B8-9F0C-46A9-BF91-F8FA93C63F6D}"/>
                  </a:ext>
                </a:extLst>
              </p:cNvPr>
              <p:cNvGrpSpPr/>
              <p:nvPr/>
            </p:nvGrpSpPr>
            <p:grpSpPr>
              <a:xfrm flipV="1">
                <a:off x="11861528" y="8262547"/>
                <a:ext cx="1540964" cy="497695"/>
                <a:chOff x="8120565" y="6267113"/>
                <a:chExt cx="1796187" cy="654297"/>
              </a:xfrm>
            </p:grpSpPr>
            <p:cxnSp>
              <p:nvCxnSpPr>
                <p:cNvPr id="41" name="Straight Connector 40">
                  <a:extLst>
                    <a:ext uri="{FF2B5EF4-FFF2-40B4-BE49-F238E27FC236}">
                      <a16:creationId xmlns:a16="http://schemas.microsoft.com/office/drawing/2014/main" id="{3CA11FE7-46C4-4F8A-8020-DF661364CF0F}"/>
                    </a:ext>
                  </a:extLst>
                </p:cNvPr>
                <p:cNvCxnSpPr>
                  <a:cxnSpLocks/>
                </p:cNvCxnSpPr>
                <p:nvPr/>
              </p:nvCxnSpPr>
              <p:spPr>
                <a:xfrm flipH="1">
                  <a:off x="8120565" y="6267113"/>
                  <a:ext cx="654297" cy="65429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3E74C37-8622-49B3-90B2-9CB05CE82BA3}"/>
                    </a:ext>
                  </a:extLst>
                </p:cNvPr>
                <p:cNvCxnSpPr>
                  <a:cxnSpLocks/>
                </p:cNvCxnSpPr>
                <p:nvPr/>
              </p:nvCxnSpPr>
              <p:spPr>
                <a:xfrm>
                  <a:off x="8774862" y="6267113"/>
                  <a:ext cx="1141890" cy="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D6D19123-D61F-4DDB-A697-BA4ABBD797A6}"/>
                  </a:ext>
                </a:extLst>
              </p:cNvPr>
              <p:cNvCxnSpPr>
                <a:cxnSpLocks/>
              </p:cNvCxnSpPr>
              <p:nvPr/>
            </p:nvCxnSpPr>
            <p:spPr>
              <a:xfrm flipH="1" flipV="1">
                <a:off x="10785677" y="7264674"/>
                <a:ext cx="561327" cy="497695"/>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46643A58-A689-4016-A12D-61681B12A2D3}"/>
                </a:ext>
              </a:extLst>
            </p:cNvPr>
            <p:cNvSpPr/>
            <p:nvPr/>
          </p:nvSpPr>
          <p:spPr>
            <a:xfrm>
              <a:off x="6996662" y="4539225"/>
              <a:ext cx="966237" cy="461665"/>
            </a:xfrm>
            <a:prstGeom prst="rect">
              <a:avLst/>
            </a:prstGeom>
            <a:effectLst>
              <a:outerShdw blurRad="76200" dist="38100" dir="2700000" algn="tl" rotWithShape="0">
                <a:schemeClr val="bg1">
                  <a:lumMod val="50000"/>
                  <a:alpha val="40000"/>
                </a:schemeClr>
              </a:outerShdw>
            </a:effectLst>
          </p:spPr>
          <p:txBody>
            <a:bodyPr wrap="square" lIns="91440" tIns="45720" rIns="91440" bIns="45720" anchor="t">
              <a:spAutoFit/>
            </a:bodyPr>
            <a:lstStyle/>
            <a:p>
              <a:pPr algn="ctr"/>
              <a:endParaRPr lang="en-US" sz="2400">
                <a:gradFill>
                  <a:gsLst>
                    <a:gs pos="0">
                      <a:schemeClr val="accent2"/>
                    </a:gs>
                    <a:gs pos="100000">
                      <a:schemeClr val="accent2">
                        <a:lumMod val="75000"/>
                      </a:schemeClr>
                    </a:gs>
                  </a:gsLst>
                  <a:lin ang="2700000" scaled="0"/>
                </a:gradFill>
                <a:latin typeface="Oswald" pitchFamily="2" charset="0"/>
                <a:ea typeface="Roboto Condensed" panose="02000000000000000000" pitchFamily="2" charset="0"/>
                <a:cs typeface="Segoe UI" panose="020B0502040204020203" pitchFamily="34" charset="0"/>
              </a:endParaRPr>
            </a:p>
          </p:txBody>
        </p:sp>
      </p:grpSp>
      <p:grpSp>
        <p:nvGrpSpPr>
          <p:cNvPr id="98" name="Group 97">
            <a:extLst>
              <a:ext uri="{FF2B5EF4-FFF2-40B4-BE49-F238E27FC236}">
                <a16:creationId xmlns:a16="http://schemas.microsoft.com/office/drawing/2014/main" id="{02B3D6AD-0170-44D2-99DD-A7FED1AFF9C0}"/>
              </a:ext>
            </a:extLst>
          </p:cNvPr>
          <p:cNvGrpSpPr/>
          <p:nvPr/>
        </p:nvGrpSpPr>
        <p:grpSpPr>
          <a:xfrm>
            <a:off x="8754968" y="1332384"/>
            <a:ext cx="2556851" cy="1860981"/>
            <a:chOff x="8754968" y="1347132"/>
            <a:chExt cx="2556851" cy="1860981"/>
          </a:xfrm>
        </p:grpSpPr>
        <p:sp>
          <p:nvSpPr>
            <p:cNvPr id="59" name="Rectangle 58">
              <a:extLst>
                <a:ext uri="{FF2B5EF4-FFF2-40B4-BE49-F238E27FC236}">
                  <a16:creationId xmlns:a16="http://schemas.microsoft.com/office/drawing/2014/main" id="{09F354C2-7EA6-4E11-A1F1-368DAB1A3709}"/>
                </a:ext>
              </a:extLst>
            </p:cNvPr>
            <p:cNvSpPr/>
            <p:nvPr/>
          </p:nvSpPr>
          <p:spPr>
            <a:xfrm>
              <a:off x="8754968" y="1802151"/>
              <a:ext cx="2556851" cy="1405962"/>
            </a:xfrm>
            <a:prstGeom prst="rect">
              <a:avLst/>
            </a:prstGeom>
          </p:spPr>
          <p:txBody>
            <a:bodyPr wrap="square" lIns="91440" tIns="45720" rIns="91440" bIns="45720" anchor="t">
              <a:spAutoFit/>
            </a:bodyPr>
            <a:lstStyle/>
            <a:p>
              <a:pPr algn="just">
                <a:lnSpc>
                  <a:spcPct val="120000"/>
                </a:lnSpc>
              </a:pPr>
              <a:r>
                <a:rPr lang="en-US" sz="1200" b="1">
                  <a:solidFill>
                    <a:schemeClr val="bg1">
                      <a:lumMod val="75000"/>
                    </a:schemeClr>
                  </a:solidFill>
                  <a:latin typeface="Segoe UI Light"/>
                  <a:cs typeface="Segoe UI"/>
                </a:rPr>
                <a:t>More efficient when handling large huge amounts of information that need on the spot organization and update automatically using it's functionalities like indexed views and stored procedures</a:t>
              </a:r>
              <a:endParaRPr lang="en-US">
                <a:solidFill>
                  <a:schemeClr val="bg1">
                    <a:lumMod val="75000"/>
                  </a:schemeClr>
                </a:solidFill>
                <a:cs typeface="Calibri" panose="020F0502020204030204"/>
              </a:endParaRPr>
            </a:p>
          </p:txBody>
        </p:sp>
        <p:grpSp>
          <p:nvGrpSpPr>
            <p:cNvPr id="69" name="Gruppieren 775">
              <a:extLst>
                <a:ext uri="{FF2B5EF4-FFF2-40B4-BE49-F238E27FC236}">
                  <a16:creationId xmlns:a16="http://schemas.microsoft.com/office/drawing/2014/main" id="{8301DC86-D7EE-45BE-A28C-0333EBB43EED}"/>
                </a:ext>
              </a:extLst>
            </p:cNvPr>
            <p:cNvGrpSpPr/>
            <p:nvPr/>
          </p:nvGrpSpPr>
          <p:grpSpPr>
            <a:xfrm>
              <a:off x="8848507" y="1347132"/>
              <a:ext cx="297379" cy="295037"/>
              <a:chOff x="2595564" y="1614488"/>
              <a:chExt cx="403225" cy="400050"/>
            </a:xfrm>
            <a:solidFill>
              <a:schemeClr val="accent1"/>
            </a:solidFill>
          </p:grpSpPr>
          <p:sp>
            <p:nvSpPr>
              <p:cNvPr id="70" name="Freeform 40">
                <a:extLst>
                  <a:ext uri="{FF2B5EF4-FFF2-40B4-BE49-F238E27FC236}">
                    <a16:creationId xmlns:a16="http://schemas.microsoft.com/office/drawing/2014/main" id="{E6B971EB-4B9F-4BE6-9BF6-5D3CC962710D}"/>
                  </a:ext>
                </a:extLst>
              </p:cNvPr>
              <p:cNvSpPr>
                <a:spLocks noEditPoints="1"/>
              </p:cNvSpPr>
              <p:nvPr/>
            </p:nvSpPr>
            <p:spPr bwMode="auto">
              <a:xfrm>
                <a:off x="2794001" y="1614488"/>
                <a:ext cx="204788" cy="203200"/>
              </a:xfrm>
              <a:custGeom>
                <a:avLst/>
                <a:gdLst>
                  <a:gd name="T0" fmla="*/ 47 w 120"/>
                  <a:gd name="T1" fmla="*/ 120 h 120"/>
                  <a:gd name="T2" fmla="*/ 47 w 120"/>
                  <a:gd name="T3" fmla="*/ 120 h 120"/>
                  <a:gd name="T4" fmla="*/ 42 w 120"/>
                  <a:gd name="T5" fmla="*/ 118 h 120"/>
                  <a:gd name="T6" fmla="*/ 2 w 120"/>
                  <a:gd name="T7" fmla="*/ 78 h 120"/>
                  <a:gd name="T8" fmla="*/ 0 w 120"/>
                  <a:gd name="T9" fmla="*/ 71 h 120"/>
                  <a:gd name="T10" fmla="*/ 4 w 120"/>
                  <a:gd name="T11" fmla="*/ 67 h 120"/>
                  <a:gd name="T12" fmla="*/ 14 w 120"/>
                  <a:gd name="T13" fmla="*/ 65 h 120"/>
                  <a:gd name="T14" fmla="*/ 21 w 120"/>
                  <a:gd name="T15" fmla="*/ 65 h 120"/>
                  <a:gd name="T16" fmla="*/ 39 w 120"/>
                  <a:gd name="T17" fmla="*/ 47 h 120"/>
                  <a:gd name="T18" fmla="*/ 44 w 120"/>
                  <a:gd name="T19" fmla="*/ 36 h 120"/>
                  <a:gd name="T20" fmla="*/ 45 w 120"/>
                  <a:gd name="T21" fmla="*/ 30 h 120"/>
                  <a:gd name="T22" fmla="*/ 67 w 120"/>
                  <a:gd name="T23" fmla="*/ 8 h 120"/>
                  <a:gd name="T24" fmla="*/ 83 w 120"/>
                  <a:gd name="T25" fmla="*/ 0 h 120"/>
                  <a:gd name="T26" fmla="*/ 104 w 120"/>
                  <a:gd name="T27" fmla="*/ 11 h 120"/>
                  <a:gd name="T28" fmla="*/ 109 w 120"/>
                  <a:gd name="T29" fmla="*/ 16 h 120"/>
                  <a:gd name="T30" fmla="*/ 120 w 120"/>
                  <a:gd name="T31" fmla="*/ 39 h 120"/>
                  <a:gd name="T32" fmla="*/ 112 w 120"/>
                  <a:gd name="T33" fmla="*/ 53 h 120"/>
                  <a:gd name="T34" fmla="*/ 90 w 120"/>
                  <a:gd name="T35" fmla="*/ 75 h 120"/>
                  <a:gd name="T36" fmla="*/ 86 w 120"/>
                  <a:gd name="T37" fmla="*/ 77 h 120"/>
                  <a:gd name="T38" fmla="*/ 84 w 120"/>
                  <a:gd name="T39" fmla="*/ 76 h 120"/>
                  <a:gd name="T40" fmla="*/ 81 w 120"/>
                  <a:gd name="T41" fmla="*/ 76 h 120"/>
                  <a:gd name="T42" fmla="*/ 73 w 120"/>
                  <a:gd name="T43" fmla="*/ 81 h 120"/>
                  <a:gd name="T44" fmla="*/ 55 w 120"/>
                  <a:gd name="T45" fmla="*/ 99 h 120"/>
                  <a:gd name="T46" fmla="*/ 53 w 120"/>
                  <a:gd name="T47" fmla="*/ 116 h 120"/>
                  <a:gd name="T48" fmla="*/ 47 w 120"/>
                  <a:gd name="T49" fmla="*/ 120 h 120"/>
                  <a:gd name="T50" fmla="*/ 9 w 120"/>
                  <a:gd name="T51" fmla="*/ 73 h 120"/>
                  <a:gd name="T52" fmla="*/ 47 w 120"/>
                  <a:gd name="T53" fmla="*/ 111 h 120"/>
                  <a:gd name="T54" fmla="*/ 47 w 120"/>
                  <a:gd name="T55" fmla="*/ 100 h 120"/>
                  <a:gd name="T56" fmla="*/ 49 w 120"/>
                  <a:gd name="T57" fmla="*/ 94 h 120"/>
                  <a:gd name="T58" fmla="*/ 67 w 120"/>
                  <a:gd name="T59" fmla="*/ 75 h 120"/>
                  <a:gd name="T60" fmla="*/ 81 w 120"/>
                  <a:gd name="T61" fmla="*/ 68 h 120"/>
                  <a:gd name="T62" fmla="*/ 85 w 120"/>
                  <a:gd name="T63" fmla="*/ 69 h 120"/>
                  <a:gd name="T64" fmla="*/ 107 w 120"/>
                  <a:gd name="T65" fmla="*/ 47 h 120"/>
                  <a:gd name="T66" fmla="*/ 112 w 120"/>
                  <a:gd name="T67" fmla="*/ 38 h 120"/>
                  <a:gd name="T68" fmla="*/ 104 w 120"/>
                  <a:gd name="T69" fmla="*/ 22 h 120"/>
                  <a:gd name="T70" fmla="*/ 98 w 120"/>
                  <a:gd name="T71" fmla="*/ 16 h 120"/>
                  <a:gd name="T72" fmla="*/ 83 w 120"/>
                  <a:gd name="T73" fmla="*/ 8 h 120"/>
                  <a:gd name="T74" fmla="*/ 73 w 120"/>
                  <a:gd name="T75" fmla="*/ 13 h 120"/>
                  <a:gd name="T76" fmla="*/ 72 w 120"/>
                  <a:gd name="T77" fmla="*/ 14 h 120"/>
                  <a:gd name="T78" fmla="*/ 51 w 120"/>
                  <a:gd name="T79" fmla="*/ 35 h 120"/>
                  <a:gd name="T80" fmla="*/ 45 w 120"/>
                  <a:gd name="T81" fmla="*/ 53 h 120"/>
                  <a:gd name="T82" fmla="*/ 26 w 120"/>
                  <a:gd name="T83" fmla="*/ 71 h 120"/>
                  <a:gd name="T84" fmla="*/ 20 w 120"/>
                  <a:gd name="T85" fmla="*/ 73 h 120"/>
                  <a:gd name="T86" fmla="*/ 9 w 120"/>
                  <a:gd name="T87"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47" y="120"/>
                    </a:moveTo>
                    <a:cubicBezTo>
                      <a:pt x="47" y="120"/>
                      <a:pt x="47" y="120"/>
                      <a:pt x="47" y="120"/>
                    </a:cubicBezTo>
                    <a:cubicBezTo>
                      <a:pt x="45" y="120"/>
                      <a:pt x="44" y="119"/>
                      <a:pt x="42" y="118"/>
                    </a:cubicBezTo>
                    <a:cubicBezTo>
                      <a:pt x="2" y="78"/>
                      <a:pt x="2" y="78"/>
                      <a:pt x="2" y="78"/>
                    </a:cubicBezTo>
                    <a:cubicBezTo>
                      <a:pt x="0" y="76"/>
                      <a:pt x="0" y="74"/>
                      <a:pt x="0" y="71"/>
                    </a:cubicBezTo>
                    <a:cubicBezTo>
                      <a:pt x="1" y="69"/>
                      <a:pt x="2" y="67"/>
                      <a:pt x="4" y="67"/>
                    </a:cubicBezTo>
                    <a:cubicBezTo>
                      <a:pt x="7" y="65"/>
                      <a:pt x="10" y="65"/>
                      <a:pt x="14" y="65"/>
                    </a:cubicBezTo>
                    <a:cubicBezTo>
                      <a:pt x="17" y="65"/>
                      <a:pt x="19" y="65"/>
                      <a:pt x="21" y="65"/>
                    </a:cubicBezTo>
                    <a:cubicBezTo>
                      <a:pt x="39" y="47"/>
                      <a:pt x="39" y="47"/>
                      <a:pt x="39" y="47"/>
                    </a:cubicBezTo>
                    <a:cubicBezTo>
                      <a:pt x="45" y="41"/>
                      <a:pt x="44" y="38"/>
                      <a:pt x="44" y="36"/>
                    </a:cubicBezTo>
                    <a:cubicBezTo>
                      <a:pt x="43" y="35"/>
                      <a:pt x="42" y="32"/>
                      <a:pt x="45" y="30"/>
                    </a:cubicBezTo>
                    <a:cubicBezTo>
                      <a:pt x="67" y="8"/>
                      <a:pt x="67" y="8"/>
                      <a:pt x="67" y="8"/>
                    </a:cubicBezTo>
                    <a:cubicBezTo>
                      <a:pt x="68" y="7"/>
                      <a:pt x="73" y="0"/>
                      <a:pt x="83" y="0"/>
                    </a:cubicBezTo>
                    <a:cubicBezTo>
                      <a:pt x="89" y="0"/>
                      <a:pt x="97" y="4"/>
                      <a:pt x="104" y="11"/>
                    </a:cubicBezTo>
                    <a:cubicBezTo>
                      <a:pt x="109" y="16"/>
                      <a:pt x="109" y="16"/>
                      <a:pt x="109" y="16"/>
                    </a:cubicBezTo>
                    <a:cubicBezTo>
                      <a:pt x="117" y="24"/>
                      <a:pt x="120" y="32"/>
                      <a:pt x="120" y="39"/>
                    </a:cubicBezTo>
                    <a:cubicBezTo>
                      <a:pt x="119" y="47"/>
                      <a:pt x="113" y="52"/>
                      <a:pt x="112" y="53"/>
                    </a:cubicBezTo>
                    <a:cubicBezTo>
                      <a:pt x="90" y="75"/>
                      <a:pt x="90" y="75"/>
                      <a:pt x="90" y="75"/>
                    </a:cubicBezTo>
                    <a:cubicBezTo>
                      <a:pt x="89" y="76"/>
                      <a:pt x="88" y="77"/>
                      <a:pt x="86" y="77"/>
                    </a:cubicBezTo>
                    <a:cubicBezTo>
                      <a:pt x="85" y="77"/>
                      <a:pt x="84" y="77"/>
                      <a:pt x="84" y="76"/>
                    </a:cubicBezTo>
                    <a:cubicBezTo>
                      <a:pt x="83" y="76"/>
                      <a:pt x="82" y="76"/>
                      <a:pt x="81" y="76"/>
                    </a:cubicBezTo>
                    <a:cubicBezTo>
                      <a:pt x="79" y="76"/>
                      <a:pt x="76" y="78"/>
                      <a:pt x="73" y="81"/>
                    </a:cubicBezTo>
                    <a:cubicBezTo>
                      <a:pt x="55" y="99"/>
                      <a:pt x="55" y="99"/>
                      <a:pt x="55" y="99"/>
                    </a:cubicBezTo>
                    <a:cubicBezTo>
                      <a:pt x="55" y="103"/>
                      <a:pt x="56" y="110"/>
                      <a:pt x="53" y="116"/>
                    </a:cubicBezTo>
                    <a:cubicBezTo>
                      <a:pt x="52" y="118"/>
                      <a:pt x="50" y="120"/>
                      <a:pt x="47" y="120"/>
                    </a:cubicBezTo>
                    <a:close/>
                    <a:moveTo>
                      <a:pt x="9" y="73"/>
                    </a:moveTo>
                    <a:cubicBezTo>
                      <a:pt x="47" y="111"/>
                      <a:pt x="47" y="111"/>
                      <a:pt x="47" y="111"/>
                    </a:cubicBezTo>
                    <a:cubicBezTo>
                      <a:pt x="47" y="108"/>
                      <a:pt x="47" y="104"/>
                      <a:pt x="47" y="100"/>
                    </a:cubicBezTo>
                    <a:cubicBezTo>
                      <a:pt x="46" y="98"/>
                      <a:pt x="47" y="95"/>
                      <a:pt x="49" y="94"/>
                    </a:cubicBezTo>
                    <a:cubicBezTo>
                      <a:pt x="67" y="75"/>
                      <a:pt x="67" y="75"/>
                      <a:pt x="67" y="75"/>
                    </a:cubicBezTo>
                    <a:cubicBezTo>
                      <a:pt x="72" y="70"/>
                      <a:pt x="77" y="68"/>
                      <a:pt x="81" y="68"/>
                    </a:cubicBezTo>
                    <a:cubicBezTo>
                      <a:pt x="83" y="68"/>
                      <a:pt x="84" y="68"/>
                      <a:pt x="85" y="69"/>
                    </a:cubicBezTo>
                    <a:cubicBezTo>
                      <a:pt x="107" y="47"/>
                      <a:pt x="107" y="47"/>
                      <a:pt x="107" y="47"/>
                    </a:cubicBezTo>
                    <a:cubicBezTo>
                      <a:pt x="107" y="47"/>
                      <a:pt x="111" y="44"/>
                      <a:pt x="112" y="38"/>
                    </a:cubicBezTo>
                    <a:cubicBezTo>
                      <a:pt x="112" y="33"/>
                      <a:pt x="109" y="28"/>
                      <a:pt x="104" y="22"/>
                    </a:cubicBezTo>
                    <a:cubicBezTo>
                      <a:pt x="98" y="16"/>
                      <a:pt x="98" y="16"/>
                      <a:pt x="98" y="16"/>
                    </a:cubicBezTo>
                    <a:cubicBezTo>
                      <a:pt x="92" y="11"/>
                      <a:pt x="87" y="8"/>
                      <a:pt x="83" y="8"/>
                    </a:cubicBezTo>
                    <a:cubicBezTo>
                      <a:pt x="76" y="8"/>
                      <a:pt x="73" y="13"/>
                      <a:pt x="73" y="13"/>
                    </a:cubicBezTo>
                    <a:cubicBezTo>
                      <a:pt x="72" y="14"/>
                      <a:pt x="72" y="14"/>
                      <a:pt x="72" y="14"/>
                    </a:cubicBezTo>
                    <a:cubicBezTo>
                      <a:pt x="51" y="35"/>
                      <a:pt x="51" y="35"/>
                      <a:pt x="51" y="35"/>
                    </a:cubicBezTo>
                    <a:cubicBezTo>
                      <a:pt x="52" y="38"/>
                      <a:pt x="53" y="44"/>
                      <a:pt x="45" y="53"/>
                    </a:cubicBezTo>
                    <a:cubicBezTo>
                      <a:pt x="26" y="71"/>
                      <a:pt x="26" y="71"/>
                      <a:pt x="26" y="71"/>
                    </a:cubicBezTo>
                    <a:cubicBezTo>
                      <a:pt x="25" y="73"/>
                      <a:pt x="22" y="74"/>
                      <a:pt x="20" y="73"/>
                    </a:cubicBezTo>
                    <a:cubicBezTo>
                      <a:pt x="17" y="73"/>
                      <a:pt x="12" y="73"/>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71" name="Freeform 41">
                <a:extLst>
                  <a:ext uri="{FF2B5EF4-FFF2-40B4-BE49-F238E27FC236}">
                    <a16:creationId xmlns:a16="http://schemas.microsoft.com/office/drawing/2014/main" id="{53F58B2A-DBD5-419A-9166-B1D1988D5DD2}"/>
                  </a:ext>
                </a:extLst>
              </p:cNvPr>
              <p:cNvSpPr>
                <a:spLocks/>
              </p:cNvSpPr>
              <p:nvPr/>
            </p:nvSpPr>
            <p:spPr bwMode="auto">
              <a:xfrm>
                <a:off x="2595564" y="1817688"/>
                <a:ext cx="198438" cy="196850"/>
              </a:xfrm>
              <a:custGeom>
                <a:avLst/>
                <a:gdLst>
                  <a:gd name="T0" fmla="*/ 22 w 116"/>
                  <a:gd name="T1" fmla="*/ 115 h 115"/>
                  <a:gd name="T2" fmla="*/ 16 w 116"/>
                  <a:gd name="T3" fmla="*/ 113 h 115"/>
                  <a:gd name="T4" fmla="*/ 3 w 116"/>
                  <a:gd name="T5" fmla="*/ 100 h 115"/>
                  <a:gd name="T6" fmla="*/ 2 w 116"/>
                  <a:gd name="T7" fmla="*/ 90 h 115"/>
                  <a:gd name="T8" fmla="*/ 14 w 116"/>
                  <a:gd name="T9" fmla="*/ 69 h 115"/>
                  <a:gd name="T10" fmla="*/ 18 w 116"/>
                  <a:gd name="T11" fmla="*/ 65 h 115"/>
                  <a:gd name="T12" fmla="*/ 50 w 116"/>
                  <a:gd name="T13" fmla="*/ 49 h 115"/>
                  <a:gd name="T14" fmla="*/ 98 w 116"/>
                  <a:gd name="T15" fmla="*/ 0 h 115"/>
                  <a:gd name="T16" fmla="*/ 104 w 116"/>
                  <a:gd name="T17" fmla="*/ 6 h 115"/>
                  <a:gd name="T18" fmla="*/ 54 w 116"/>
                  <a:gd name="T19" fmla="*/ 56 h 115"/>
                  <a:gd name="T20" fmla="*/ 21 w 116"/>
                  <a:gd name="T21" fmla="*/ 73 h 115"/>
                  <a:gd name="T22" fmla="*/ 9 w 116"/>
                  <a:gd name="T23" fmla="*/ 94 h 115"/>
                  <a:gd name="T24" fmla="*/ 22 w 116"/>
                  <a:gd name="T25" fmla="*/ 107 h 115"/>
                  <a:gd name="T26" fmla="*/ 43 w 116"/>
                  <a:gd name="T27" fmla="*/ 95 h 115"/>
                  <a:gd name="T28" fmla="*/ 43 w 116"/>
                  <a:gd name="T29" fmla="*/ 95 h 115"/>
                  <a:gd name="T30" fmla="*/ 60 w 116"/>
                  <a:gd name="T31" fmla="*/ 62 h 115"/>
                  <a:gd name="T32" fmla="*/ 110 w 116"/>
                  <a:gd name="T33" fmla="*/ 12 h 115"/>
                  <a:gd name="T34" fmla="*/ 116 w 116"/>
                  <a:gd name="T35" fmla="*/ 18 h 115"/>
                  <a:gd name="T36" fmla="*/ 67 w 116"/>
                  <a:gd name="T37" fmla="*/ 66 h 115"/>
                  <a:gd name="T38" fmla="*/ 51 w 116"/>
                  <a:gd name="T39" fmla="*/ 98 h 115"/>
                  <a:gd name="T40" fmla="*/ 47 w 116"/>
                  <a:gd name="T41" fmla="*/ 102 h 115"/>
                  <a:gd name="T42" fmla="*/ 26 w 116"/>
                  <a:gd name="T43" fmla="*/ 114 h 115"/>
                  <a:gd name="T44" fmla="*/ 22 w 116"/>
                  <a:gd name="T4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15">
                    <a:moveTo>
                      <a:pt x="22" y="115"/>
                    </a:moveTo>
                    <a:cubicBezTo>
                      <a:pt x="20" y="115"/>
                      <a:pt x="17" y="114"/>
                      <a:pt x="16" y="113"/>
                    </a:cubicBezTo>
                    <a:cubicBezTo>
                      <a:pt x="3" y="100"/>
                      <a:pt x="3" y="100"/>
                      <a:pt x="3" y="100"/>
                    </a:cubicBezTo>
                    <a:cubicBezTo>
                      <a:pt x="1" y="98"/>
                      <a:pt x="0" y="94"/>
                      <a:pt x="2" y="90"/>
                    </a:cubicBezTo>
                    <a:cubicBezTo>
                      <a:pt x="14" y="69"/>
                      <a:pt x="14" y="69"/>
                      <a:pt x="14" y="69"/>
                    </a:cubicBezTo>
                    <a:cubicBezTo>
                      <a:pt x="15" y="67"/>
                      <a:pt x="16" y="66"/>
                      <a:pt x="18" y="65"/>
                    </a:cubicBezTo>
                    <a:cubicBezTo>
                      <a:pt x="50" y="49"/>
                      <a:pt x="50" y="49"/>
                      <a:pt x="50" y="49"/>
                    </a:cubicBezTo>
                    <a:cubicBezTo>
                      <a:pt x="98" y="0"/>
                      <a:pt x="98" y="0"/>
                      <a:pt x="98" y="0"/>
                    </a:cubicBezTo>
                    <a:cubicBezTo>
                      <a:pt x="104" y="6"/>
                      <a:pt x="104" y="6"/>
                      <a:pt x="104" y="6"/>
                    </a:cubicBezTo>
                    <a:cubicBezTo>
                      <a:pt x="54" y="56"/>
                      <a:pt x="54" y="56"/>
                      <a:pt x="54" y="56"/>
                    </a:cubicBezTo>
                    <a:cubicBezTo>
                      <a:pt x="21" y="73"/>
                      <a:pt x="21" y="73"/>
                      <a:pt x="21" y="73"/>
                    </a:cubicBezTo>
                    <a:cubicBezTo>
                      <a:pt x="9" y="94"/>
                      <a:pt x="9" y="94"/>
                      <a:pt x="9" y="94"/>
                    </a:cubicBezTo>
                    <a:cubicBezTo>
                      <a:pt x="22" y="107"/>
                      <a:pt x="22" y="107"/>
                      <a:pt x="22" y="107"/>
                    </a:cubicBezTo>
                    <a:cubicBezTo>
                      <a:pt x="43" y="95"/>
                      <a:pt x="43" y="95"/>
                      <a:pt x="43" y="95"/>
                    </a:cubicBezTo>
                    <a:cubicBezTo>
                      <a:pt x="43" y="95"/>
                      <a:pt x="43" y="95"/>
                      <a:pt x="43" y="95"/>
                    </a:cubicBezTo>
                    <a:cubicBezTo>
                      <a:pt x="60" y="62"/>
                      <a:pt x="60" y="62"/>
                      <a:pt x="60" y="62"/>
                    </a:cubicBezTo>
                    <a:cubicBezTo>
                      <a:pt x="110" y="12"/>
                      <a:pt x="110" y="12"/>
                      <a:pt x="110" y="12"/>
                    </a:cubicBezTo>
                    <a:cubicBezTo>
                      <a:pt x="116" y="18"/>
                      <a:pt x="116" y="18"/>
                      <a:pt x="116" y="18"/>
                    </a:cubicBezTo>
                    <a:cubicBezTo>
                      <a:pt x="67" y="66"/>
                      <a:pt x="67" y="66"/>
                      <a:pt x="67" y="66"/>
                    </a:cubicBezTo>
                    <a:cubicBezTo>
                      <a:pt x="51" y="98"/>
                      <a:pt x="51" y="98"/>
                      <a:pt x="51" y="98"/>
                    </a:cubicBezTo>
                    <a:cubicBezTo>
                      <a:pt x="50" y="100"/>
                      <a:pt x="49" y="101"/>
                      <a:pt x="47" y="102"/>
                    </a:cubicBezTo>
                    <a:cubicBezTo>
                      <a:pt x="26" y="114"/>
                      <a:pt x="26" y="114"/>
                      <a:pt x="26" y="114"/>
                    </a:cubicBezTo>
                    <a:cubicBezTo>
                      <a:pt x="24" y="115"/>
                      <a:pt x="23" y="115"/>
                      <a:pt x="2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72" name="Freeform 42">
                <a:extLst>
                  <a:ext uri="{FF2B5EF4-FFF2-40B4-BE49-F238E27FC236}">
                    <a16:creationId xmlns:a16="http://schemas.microsoft.com/office/drawing/2014/main" id="{78DD5893-C843-4C12-BD89-E3A7CFD6D424}"/>
                  </a:ext>
                </a:extLst>
              </p:cNvPr>
              <p:cNvSpPr>
                <a:spLocks noEditPoints="1"/>
              </p:cNvSpPr>
              <p:nvPr/>
            </p:nvSpPr>
            <p:spPr bwMode="auto">
              <a:xfrm>
                <a:off x="2597151" y="1625600"/>
                <a:ext cx="400050" cy="385763"/>
              </a:xfrm>
              <a:custGeom>
                <a:avLst/>
                <a:gdLst>
                  <a:gd name="T0" fmla="*/ 185 w 234"/>
                  <a:gd name="T1" fmla="*/ 226 h 226"/>
                  <a:gd name="T2" fmla="*/ 155 w 234"/>
                  <a:gd name="T3" fmla="*/ 214 h 226"/>
                  <a:gd name="T4" fmla="*/ 145 w 234"/>
                  <a:gd name="T5" fmla="*/ 168 h 226"/>
                  <a:gd name="T6" fmla="*/ 62 w 234"/>
                  <a:gd name="T7" fmla="*/ 85 h 226"/>
                  <a:gd name="T8" fmla="*/ 47 w 234"/>
                  <a:gd name="T9" fmla="*/ 88 h 226"/>
                  <a:gd name="T10" fmla="*/ 16 w 234"/>
                  <a:gd name="T11" fmla="*/ 75 h 226"/>
                  <a:gd name="T12" fmla="*/ 7 w 234"/>
                  <a:gd name="T13" fmla="*/ 27 h 226"/>
                  <a:gd name="T14" fmla="*/ 10 w 234"/>
                  <a:gd name="T15" fmla="*/ 25 h 226"/>
                  <a:gd name="T16" fmla="*/ 14 w 234"/>
                  <a:gd name="T17" fmla="*/ 26 h 226"/>
                  <a:gd name="T18" fmla="*/ 36 w 234"/>
                  <a:gd name="T19" fmla="*/ 48 h 226"/>
                  <a:gd name="T20" fmla="*/ 52 w 234"/>
                  <a:gd name="T21" fmla="*/ 32 h 226"/>
                  <a:gd name="T22" fmla="*/ 30 w 234"/>
                  <a:gd name="T23" fmla="*/ 10 h 226"/>
                  <a:gd name="T24" fmla="*/ 29 w 234"/>
                  <a:gd name="T25" fmla="*/ 7 h 226"/>
                  <a:gd name="T26" fmla="*/ 31 w 234"/>
                  <a:gd name="T27" fmla="*/ 4 h 226"/>
                  <a:gd name="T28" fmla="*/ 50 w 234"/>
                  <a:gd name="T29" fmla="*/ 0 h 226"/>
                  <a:gd name="T30" fmla="*/ 79 w 234"/>
                  <a:gd name="T31" fmla="*/ 12 h 226"/>
                  <a:gd name="T32" fmla="*/ 89 w 234"/>
                  <a:gd name="T33" fmla="*/ 58 h 226"/>
                  <a:gd name="T34" fmla="*/ 172 w 234"/>
                  <a:gd name="T35" fmla="*/ 141 h 226"/>
                  <a:gd name="T36" fmla="*/ 187 w 234"/>
                  <a:gd name="T37" fmla="*/ 138 h 226"/>
                  <a:gd name="T38" fmla="*/ 218 w 234"/>
                  <a:gd name="T39" fmla="*/ 151 h 226"/>
                  <a:gd name="T40" fmla="*/ 226 w 234"/>
                  <a:gd name="T41" fmla="*/ 199 h 226"/>
                  <a:gd name="T42" fmla="*/ 223 w 234"/>
                  <a:gd name="T43" fmla="*/ 201 h 226"/>
                  <a:gd name="T44" fmla="*/ 220 w 234"/>
                  <a:gd name="T45" fmla="*/ 200 h 226"/>
                  <a:gd name="T46" fmla="*/ 197 w 234"/>
                  <a:gd name="T47" fmla="*/ 178 h 226"/>
                  <a:gd name="T48" fmla="*/ 182 w 234"/>
                  <a:gd name="T49" fmla="*/ 193 h 226"/>
                  <a:gd name="T50" fmla="*/ 204 w 234"/>
                  <a:gd name="T51" fmla="*/ 216 h 226"/>
                  <a:gd name="T52" fmla="*/ 205 w 234"/>
                  <a:gd name="T53" fmla="*/ 220 h 226"/>
                  <a:gd name="T54" fmla="*/ 203 w 234"/>
                  <a:gd name="T55" fmla="*/ 223 h 226"/>
                  <a:gd name="T56" fmla="*/ 185 w 234"/>
                  <a:gd name="T57" fmla="*/ 226 h 226"/>
                  <a:gd name="T58" fmla="*/ 63 w 234"/>
                  <a:gd name="T59" fmla="*/ 76 h 226"/>
                  <a:gd name="T60" fmla="*/ 66 w 234"/>
                  <a:gd name="T61" fmla="*/ 77 h 226"/>
                  <a:gd name="T62" fmla="*/ 152 w 234"/>
                  <a:gd name="T63" fmla="*/ 164 h 226"/>
                  <a:gd name="T64" fmla="*/ 153 w 234"/>
                  <a:gd name="T65" fmla="*/ 168 h 226"/>
                  <a:gd name="T66" fmla="*/ 161 w 234"/>
                  <a:gd name="T67" fmla="*/ 209 h 226"/>
                  <a:gd name="T68" fmla="*/ 194 w 234"/>
                  <a:gd name="T69" fmla="*/ 217 h 226"/>
                  <a:gd name="T70" fmla="*/ 173 w 234"/>
                  <a:gd name="T71" fmla="*/ 196 h 226"/>
                  <a:gd name="T72" fmla="*/ 172 w 234"/>
                  <a:gd name="T73" fmla="*/ 193 h 226"/>
                  <a:gd name="T74" fmla="*/ 173 w 234"/>
                  <a:gd name="T75" fmla="*/ 191 h 226"/>
                  <a:gd name="T76" fmla="*/ 195 w 234"/>
                  <a:gd name="T77" fmla="*/ 169 h 226"/>
                  <a:gd name="T78" fmla="*/ 197 w 234"/>
                  <a:gd name="T79" fmla="*/ 168 h 226"/>
                  <a:gd name="T80" fmla="*/ 197 w 234"/>
                  <a:gd name="T81" fmla="*/ 168 h 226"/>
                  <a:gd name="T82" fmla="*/ 200 w 234"/>
                  <a:gd name="T83" fmla="*/ 169 h 226"/>
                  <a:gd name="T84" fmla="*/ 221 w 234"/>
                  <a:gd name="T85" fmla="*/ 190 h 226"/>
                  <a:gd name="T86" fmla="*/ 213 w 234"/>
                  <a:gd name="T87" fmla="*/ 157 h 226"/>
                  <a:gd name="T88" fmla="*/ 187 w 234"/>
                  <a:gd name="T89" fmla="*/ 146 h 226"/>
                  <a:gd name="T90" fmla="*/ 172 w 234"/>
                  <a:gd name="T91" fmla="*/ 149 h 226"/>
                  <a:gd name="T92" fmla="*/ 168 w 234"/>
                  <a:gd name="T93" fmla="*/ 148 h 226"/>
                  <a:gd name="T94" fmla="*/ 81 w 234"/>
                  <a:gd name="T95" fmla="*/ 62 h 226"/>
                  <a:gd name="T96" fmla="*/ 81 w 234"/>
                  <a:gd name="T97" fmla="*/ 57 h 226"/>
                  <a:gd name="T98" fmla="*/ 73 w 234"/>
                  <a:gd name="T99" fmla="*/ 17 h 226"/>
                  <a:gd name="T100" fmla="*/ 40 w 234"/>
                  <a:gd name="T101" fmla="*/ 9 h 226"/>
                  <a:gd name="T102" fmla="*/ 60 w 234"/>
                  <a:gd name="T103" fmla="*/ 29 h 226"/>
                  <a:gd name="T104" fmla="*/ 62 w 234"/>
                  <a:gd name="T105" fmla="*/ 32 h 226"/>
                  <a:gd name="T106" fmla="*/ 60 w 234"/>
                  <a:gd name="T107" fmla="*/ 35 h 226"/>
                  <a:gd name="T108" fmla="*/ 39 w 234"/>
                  <a:gd name="T109" fmla="*/ 56 h 226"/>
                  <a:gd name="T110" fmla="*/ 33 w 234"/>
                  <a:gd name="T111" fmla="*/ 56 h 226"/>
                  <a:gd name="T112" fmla="*/ 13 w 234"/>
                  <a:gd name="T113" fmla="*/ 36 h 226"/>
                  <a:gd name="T114" fmla="*/ 21 w 234"/>
                  <a:gd name="T115" fmla="*/ 69 h 226"/>
                  <a:gd name="T116" fmla="*/ 47 w 234"/>
                  <a:gd name="T117" fmla="*/ 80 h 226"/>
                  <a:gd name="T118" fmla="*/ 61 w 234"/>
                  <a:gd name="T119" fmla="*/ 77 h 226"/>
                  <a:gd name="T120" fmla="*/ 63 w 234"/>
                  <a:gd name="T121" fmla="*/ 7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26">
                    <a:moveTo>
                      <a:pt x="185" y="226"/>
                    </a:moveTo>
                    <a:cubicBezTo>
                      <a:pt x="173" y="226"/>
                      <a:pt x="163" y="222"/>
                      <a:pt x="155" y="214"/>
                    </a:cubicBezTo>
                    <a:cubicBezTo>
                      <a:pt x="143" y="202"/>
                      <a:pt x="139" y="184"/>
                      <a:pt x="145" y="168"/>
                    </a:cubicBezTo>
                    <a:cubicBezTo>
                      <a:pt x="62" y="85"/>
                      <a:pt x="62" y="85"/>
                      <a:pt x="62" y="85"/>
                    </a:cubicBezTo>
                    <a:cubicBezTo>
                      <a:pt x="57" y="87"/>
                      <a:pt x="52" y="88"/>
                      <a:pt x="47" y="88"/>
                    </a:cubicBezTo>
                    <a:cubicBezTo>
                      <a:pt x="35" y="88"/>
                      <a:pt x="24" y="83"/>
                      <a:pt x="16" y="75"/>
                    </a:cubicBezTo>
                    <a:cubicBezTo>
                      <a:pt x="3" y="62"/>
                      <a:pt x="0" y="44"/>
                      <a:pt x="7" y="27"/>
                    </a:cubicBezTo>
                    <a:cubicBezTo>
                      <a:pt x="8" y="26"/>
                      <a:pt x="9" y="25"/>
                      <a:pt x="10" y="25"/>
                    </a:cubicBezTo>
                    <a:cubicBezTo>
                      <a:pt x="12" y="24"/>
                      <a:pt x="13" y="25"/>
                      <a:pt x="14" y="26"/>
                    </a:cubicBezTo>
                    <a:cubicBezTo>
                      <a:pt x="36" y="48"/>
                      <a:pt x="36" y="48"/>
                      <a:pt x="36" y="48"/>
                    </a:cubicBezTo>
                    <a:cubicBezTo>
                      <a:pt x="52" y="32"/>
                      <a:pt x="52" y="32"/>
                      <a:pt x="52" y="32"/>
                    </a:cubicBezTo>
                    <a:cubicBezTo>
                      <a:pt x="30" y="10"/>
                      <a:pt x="30" y="10"/>
                      <a:pt x="30" y="10"/>
                    </a:cubicBezTo>
                    <a:cubicBezTo>
                      <a:pt x="29" y="9"/>
                      <a:pt x="29" y="8"/>
                      <a:pt x="29" y="7"/>
                    </a:cubicBezTo>
                    <a:cubicBezTo>
                      <a:pt x="29" y="5"/>
                      <a:pt x="30" y="4"/>
                      <a:pt x="31" y="4"/>
                    </a:cubicBezTo>
                    <a:cubicBezTo>
                      <a:pt x="38" y="1"/>
                      <a:pt x="44" y="0"/>
                      <a:pt x="50" y="0"/>
                    </a:cubicBezTo>
                    <a:cubicBezTo>
                      <a:pt x="61" y="0"/>
                      <a:pt x="71" y="4"/>
                      <a:pt x="79" y="12"/>
                    </a:cubicBezTo>
                    <a:cubicBezTo>
                      <a:pt x="91" y="24"/>
                      <a:pt x="95" y="42"/>
                      <a:pt x="89" y="58"/>
                    </a:cubicBezTo>
                    <a:cubicBezTo>
                      <a:pt x="172" y="141"/>
                      <a:pt x="172" y="141"/>
                      <a:pt x="172" y="141"/>
                    </a:cubicBezTo>
                    <a:cubicBezTo>
                      <a:pt x="177" y="139"/>
                      <a:pt x="182" y="138"/>
                      <a:pt x="187" y="138"/>
                    </a:cubicBezTo>
                    <a:cubicBezTo>
                      <a:pt x="199" y="138"/>
                      <a:pt x="210" y="143"/>
                      <a:pt x="218" y="151"/>
                    </a:cubicBezTo>
                    <a:cubicBezTo>
                      <a:pt x="231" y="163"/>
                      <a:pt x="234" y="181"/>
                      <a:pt x="226" y="199"/>
                    </a:cubicBezTo>
                    <a:cubicBezTo>
                      <a:pt x="226" y="200"/>
                      <a:pt x="225" y="201"/>
                      <a:pt x="223" y="201"/>
                    </a:cubicBezTo>
                    <a:cubicBezTo>
                      <a:pt x="222" y="201"/>
                      <a:pt x="221" y="201"/>
                      <a:pt x="220" y="200"/>
                    </a:cubicBezTo>
                    <a:cubicBezTo>
                      <a:pt x="197" y="178"/>
                      <a:pt x="197" y="178"/>
                      <a:pt x="197" y="178"/>
                    </a:cubicBezTo>
                    <a:cubicBezTo>
                      <a:pt x="182" y="193"/>
                      <a:pt x="182" y="193"/>
                      <a:pt x="182" y="193"/>
                    </a:cubicBezTo>
                    <a:cubicBezTo>
                      <a:pt x="204" y="216"/>
                      <a:pt x="204" y="216"/>
                      <a:pt x="204" y="216"/>
                    </a:cubicBezTo>
                    <a:cubicBezTo>
                      <a:pt x="205" y="217"/>
                      <a:pt x="206" y="218"/>
                      <a:pt x="205" y="220"/>
                    </a:cubicBezTo>
                    <a:cubicBezTo>
                      <a:pt x="205" y="221"/>
                      <a:pt x="204" y="222"/>
                      <a:pt x="203" y="223"/>
                    </a:cubicBezTo>
                    <a:cubicBezTo>
                      <a:pt x="197" y="225"/>
                      <a:pt x="191" y="226"/>
                      <a:pt x="185" y="226"/>
                    </a:cubicBezTo>
                    <a:close/>
                    <a:moveTo>
                      <a:pt x="63" y="76"/>
                    </a:moveTo>
                    <a:cubicBezTo>
                      <a:pt x="64" y="76"/>
                      <a:pt x="65" y="77"/>
                      <a:pt x="66" y="77"/>
                    </a:cubicBezTo>
                    <a:cubicBezTo>
                      <a:pt x="152" y="164"/>
                      <a:pt x="152" y="164"/>
                      <a:pt x="152" y="164"/>
                    </a:cubicBezTo>
                    <a:cubicBezTo>
                      <a:pt x="153" y="165"/>
                      <a:pt x="154" y="167"/>
                      <a:pt x="153" y="168"/>
                    </a:cubicBezTo>
                    <a:cubicBezTo>
                      <a:pt x="147" y="182"/>
                      <a:pt x="150" y="198"/>
                      <a:pt x="161" y="209"/>
                    </a:cubicBezTo>
                    <a:cubicBezTo>
                      <a:pt x="170" y="217"/>
                      <a:pt x="182" y="220"/>
                      <a:pt x="194" y="217"/>
                    </a:cubicBezTo>
                    <a:cubicBezTo>
                      <a:pt x="173" y="196"/>
                      <a:pt x="173" y="196"/>
                      <a:pt x="173" y="196"/>
                    </a:cubicBezTo>
                    <a:cubicBezTo>
                      <a:pt x="172" y="196"/>
                      <a:pt x="172" y="194"/>
                      <a:pt x="172" y="193"/>
                    </a:cubicBezTo>
                    <a:cubicBezTo>
                      <a:pt x="172" y="192"/>
                      <a:pt x="172" y="191"/>
                      <a:pt x="173" y="191"/>
                    </a:cubicBezTo>
                    <a:cubicBezTo>
                      <a:pt x="195" y="169"/>
                      <a:pt x="195" y="169"/>
                      <a:pt x="195" y="169"/>
                    </a:cubicBezTo>
                    <a:cubicBezTo>
                      <a:pt x="195" y="168"/>
                      <a:pt x="196" y="168"/>
                      <a:pt x="197" y="168"/>
                    </a:cubicBezTo>
                    <a:cubicBezTo>
                      <a:pt x="197" y="168"/>
                      <a:pt x="197" y="168"/>
                      <a:pt x="197" y="168"/>
                    </a:cubicBezTo>
                    <a:cubicBezTo>
                      <a:pt x="199" y="168"/>
                      <a:pt x="200" y="168"/>
                      <a:pt x="200" y="169"/>
                    </a:cubicBezTo>
                    <a:cubicBezTo>
                      <a:pt x="221" y="190"/>
                      <a:pt x="221" y="190"/>
                      <a:pt x="221" y="190"/>
                    </a:cubicBezTo>
                    <a:cubicBezTo>
                      <a:pt x="224" y="177"/>
                      <a:pt x="221" y="166"/>
                      <a:pt x="213" y="157"/>
                    </a:cubicBezTo>
                    <a:cubicBezTo>
                      <a:pt x="206" y="150"/>
                      <a:pt x="197" y="146"/>
                      <a:pt x="187" y="146"/>
                    </a:cubicBezTo>
                    <a:cubicBezTo>
                      <a:pt x="182" y="146"/>
                      <a:pt x="177" y="147"/>
                      <a:pt x="172" y="149"/>
                    </a:cubicBezTo>
                    <a:cubicBezTo>
                      <a:pt x="171" y="150"/>
                      <a:pt x="169" y="149"/>
                      <a:pt x="168" y="148"/>
                    </a:cubicBezTo>
                    <a:cubicBezTo>
                      <a:pt x="81" y="62"/>
                      <a:pt x="81" y="62"/>
                      <a:pt x="81" y="62"/>
                    </a:cubicBezTo>
                    <a:cubicBezTo>
                      <a:pt x="80" y="60"/>
                      <a:pt x="80" y="59"/>
                      <a:pt x="81" y="57"/>
                    </a:cubicBezTo>
                    <a:cubicBezTo>
                      <a:pt x="87" y="43"/>
                      <a:pt x="84" y="28"/>
                      <a:pt x="73" y="17"/>
                    </a:cubicBezTo>
                    <a:cubicBezTo>
                      <a:pt x="65" y="9"/>
                      <a:pt x="53" y="6"/>
                      <a:pt x="40" y="9"/>
                    </a:cubicBezTo>
                    <a:cubicBezTo>
                      <a:pt x="60" y="29"/>
                      <a:pt x="60" y="29"/>
                      <a:pt x="60" y="29"/>
                    </a:cubicBezTo>
                    <a:cubicBezTo>
                      <a:pt x="61" y="30"/>
                      <a:pt x="62" y="31"/>
                      <a:pt x="62" y="32"/>
                    </a:cubicBezTo>
                    <a:cubicBezTo>
                      <a:pt x="62" y="33"/>
                      <a:pt x="61" y="34"/>
                      <a:pt x="60" y="35"/>
                    </a:cubicBezTo>
                    <a:cubicBezTo>
                      <a:pt x="39" y="56"/>
                      <a:pt x="39" y="56"/>
                      <a:pt x="39" y="56"/>
                    </a:cubicBezTo>
                    <a:cubicBezTo>
                      <a:pt x="37" y="58"/>
                      <a:pt x="35" y="58"/>
                      <a:pt x="33" y="56"/>
                    </a:cubicBezTo>
                    <a:cubicBezTo>
                      <a:pt x="13" y="36"/>
                      <a:pt x="13" y="36"/>
                      <a:pt x="13" y="36"/>
                    </a:cubicBezTo>
                    <a:cubicBezTo>
                      <a:pt x="10" y="48"/>
                      <a:pt x="13" y="60"/>
                      <a:pt x="21" y="69"/>
                    </a:cubicBezTo>
                    <a:cubicBezTo>
                      <a:pt x="28" y="76"/>
                      <a:pt x="37" y="80"/>
                      <a:pt x="47" y="80"/>
                    </a:cubicBezTo>
                    <a:cubicBezTo>
                      <a:pt x="52" y="80"/>
                      <a:pt x="57" y="79"/>
                      <a:pt x="61" y="77"/>
                    </a:cubicBezTo>
                    <a:cubicBezTo>
                      <a:pt x="62" y="76"/>
                      <a:pt x="62" y="76"/>
                      <a:pt x="63"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grpSp>
      </p:grpSp>
      <p:grpSp>
        <p:nvGrpSpPr>
          <p:cNvPr id="96" name="Group 95">
            <a:extLst>
              <a:ext uri="{FF2B5EF4-FFF2-40B4-BE49-F238E27FC236}">
                <a16:creationId xmlns:a16="http://schemas.microsoft.com/office/drawing/2014/main" id="{8468BCFB-7EAF-4762-B828-91A083D5DBBA}"/>
              </a:ext>
            </a:extLst>
          </p:cNvPr>
          <p:cNvGrpSpPr/>
          <p:nvPr/>
        </p:nvGrpSpPr>
        <p:grpSpPr>
          <a:xfrm>
            <a:off x="880183" y="4479906"/>
            <a:ext cx="2556851" cy="1778237"/>
            <a:chOff x="880183" y="4494654"/>
            <a:chExt cx="2556851" cy="1778237"/>
          </a:xfrm>
        </p:grpSpPr>
        <p:sp>
          <p:nvSpPr>
            <p:cNvPr id="54" name="Rectangle 53">
              <a:extLst>
                <a:ext uri="{FF2B5EF4-FFF2-40B4-BE49-F238E27FC236}">
                  <a16:creationId xmlns:a16="http://schemas.microsoft.com/office/drawing/2014/main" id="{EC3B13A7-34BE-414E-A1F4-8BD9BE018ECA}"/>
                </a:ext>
              </a:extLst>
            </p:cNvPr>
            <p:cNvSpPr/>
            <p:nvPr/>
          </p:nvSpPr>
          <p:spPr>
            <a:xfrm>
              <a:off x="880183" y="4871545"/>
              <a:ext cx="2556851" cy="1401346"/>
            </a:xfrm>
            <a:prstGeom prst="rect">
              <a:avLst/>
            </a:prstGeom>
          </p:spPr>
          <p:txBody>
            <a:bodyPr wrap="square" lIns="91440" tIns="45720" rIns="91440" bIns="45720" anchor="t">
              <a:spAutoFit/>
            </a:bodyPr>
            <a:lstStyle/>
            <a:p>
              <a:pPr algn="just">
                <a:lnSpc>
                  <a:spcPct val="120000"/>
                </a:lnSpc>
              </a:pPr>
              <a:r>
                <a:rPr lang="en-US" sz="1200" b="1">
                  <a:solidFill>
                    <a:schemeClr val="bg1">
                      <a:lumMod val="75000"/>
                    </a:schemeClr>
                  </a:solidFill>
                  <a:latin typeface="Segoe UI Light"/>
                  <a:cs typeface="Segoe UI"/>
                </a:rPr>
                <a:t>Having data organized in an efficient way will help us make statistical and quantize analysis for them providing important conclusions that help vehicle manufacturers forecast their next step using data science and AI</a:t>
              </a:r>
              <a:endParaRPr lang="en-US">
                <a:solidFill>
                  <a:schemeClr val="bg1">
                    <a:lumMod val="75000"/>
                  </a:schemeClr>
                </a:solidFill>
              </a:endParaRPr>
            </a:p>
          </p:txBody>
        </p:sp>
        <p:grpSp>
          <p:nvGrpSpPr>
            <p:cNvPr id="73" name="Gruppieren 777">
              <a:extLst>
                <a:ext uri="{FF2B5EF4-FFF2-40B4-BE49-F238E27FC236}">
                  <a16:creationId xmlns:a16="http://schemas.microsoft.com/office/drawing/2014/main" id="{4B2B0989-D500-4691-A794-4BC5F5ABFA60}"/>
                </a:ext>
              </a:extLst>
            </p:cNvPr>
            <p:cNvGrpSpPr/>
            <p:nvPr/>
          </p:nvGrpSpPr>
          <p:grpSpPr>
            <a:xfrm>
              <a:off x="3062942" y="4494654"/>
              <a:ext cx="251718" cy="242352"/>
              <a:chOff x="3248026" y="2266950"/>
              <a:chExt cx="341313" cy="328613"/>
            </a:xfrm>
            <a:solidFill>
              <a:schemeClr val="accent3"/>
            </a:solidFill>
          </p:grpSpPr>
          <p:sp>
            <p:nvSpPr>
              <p:cNvPr id="74" name="Freeform 138">
                <a:extLst>
                  <a:ext uri="{FF2B5EF4-FFF2-40B4-BE49-F238E27FC236}">
                    <a16:creationId xmlns:a16="http://schemas.microsoft.com/office/drawing/2014/main" id="{C8ACE2AE-727D-4271-9079-33D3A3F4DF7A}"/>
                  </a:ext>
                </a:extLst>
              </p:cNvPr>
              <p:cNvSpPr>
                <a:spLocks noEditPoints="1"/>
              </p:cNvSpPr>
              <p:nvPr/>
            </p:nvSpPr>
            <p:spPr bwMode="auto">
              <a:xfrm>
                <a:off x="3382964" y="2266950"/>
                <a:ext cx="206375" cy="195263"/>
              </a:xfrm>
              <a:custGeom>
                <a:avLst/>
                <a:gdLst>
                  <a:gd name="T0" fmla="*/ 22 w 121"/>
                  <a:gd name="T1" fmla="*/ 115 h 115"/>
                  <a:gd name="T2" fmla="*/ 0 w 121"/>
                  <a:gd name="T3" fmla="*/ 93 h 115"/>
                  <a:gd name="T4" fmla="*/ 28 w 121"/>
                  <a:gd name="T5" fmla="*/ 64 h 115"/>
                  <a:gd name="T6" fmla="*/ 44 w 121"/>
                  <a:gd name="T7" fmla="*/ 27 h 115"/>
                  <a:gd name="T8" fmla="*/ 44 w 121"/>
                  <a:gd name="T9" fmla="*/ 3 h 115"/>
                  <a:gd name="T10" fmla="*/ 45 w 121"/>
                  <a:gd name="T11" fmla="*/ 2 h 115"/>
                  <a:gd name="T12" fmla="*/ 50 w 121"/>
                  <a:gd name="T13" fmla="*/ 0 h 115"/>
                  <a:gd name="T14" fmla="*/ 87 w 121"/>
                  <a:gd name="T15" fmla="*/ 28 h 115"/>
                  <a:gd name="T16" fmla="*/ 113 w 121"/>
                  <a:gd name="T17" fmla="*/ 70 h 115"/>
                  <a:gd name="T18" fmla="*/ 112 w 121"/>
                  <a:gd name="T19" fmla="*/ 71 h 115"/>
                  <a:gd name="T20" fmla="*/ 88 w 121"/>
                  <a:gd name="T21" fmla="*/ 71 h 115"/>
                  <a:gd name="T22" fmla="*/ 51 w 121"/>
                  <a:gd name="T23" fmla="*/ 87 h 115"/>
                  <a:gd name="T24" fmla="*/ 22 w 121"/>
                  <a:gd name="T25" fmla="*/ 115 h 115"/>
                  <a:gd name="T26" fmla="*/ 11 w 121"/>
                  <a:gd name="T27" fmla="*/ 93 h 115"/>
                  <a:gd name="T28" fmla="*/ 22 w 121"/>
                  <a:gd name="T29" fmla="*/ 104 h 115"/>
                  <a:gd name="T30" fmla="*/ 45 w 121"/>
                  <a:gd name="T31" fmla="*/ 81 h 115"/>
                  <a:gd name="T32" fmla="*/ 88 w 121"/>
                  <a:gd name="T33" fmla="*/ 63 h 115"/>
                  <a:gd name="T34" fmla="*/ 106 w 121"/>
                  <a:gd name="T35" fmla="*/ 63 h 115"/>
                  <a:gd name="T36" fmla="*/ 82 w 121"/>
                  <a:gd name="T37" fmla="*/ 33 h 115"/>
                  <a:gd name="T38" fmla="*/ 52 w 121"/>
                  <a:gd name="T39" fmla="*/ 9 h 115"/>
                  <a:gd name="T40" fmla="*/ 52 w 121"/>
                  <a:gd name="T41" fmla="*/ 27 h 115"/>
                  <a:gd name="T42" fmla="*/ 34 w 121"/>
                  <a:gd name="T43" fmla="*/ 70 h 115"/>
                  <a:gd name="T44" fmla="*/ 11 w 121"/>
                  <a:gd name="T45" fmla="*/ 9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15">
                    <a:moveTo>
                      <a:pt x="22" y="115"/>
                    </a:moveTo>
                    <a:cubicBezTo>
                      <a:pt x="0" y="93"/>
                      <a:pt x="0" y="93"/>
                      <a:pt x="0" y="93"/>
                    </a:cubicBezTo>
                    <a:cubicBezTo>
                      <a:pt x="28" y="64"/>
                      <a:pt x="28" y="64"/>
                      <a:pt x="28" y="64"/>
                    </a:cubicBezTo>
                    <a:cubicBezTo>
                      <a:pt x="38" y="54"/>
                      <a:pt x="44" y="41"/>
                      <a:pt x="44" y="27"/>
                    </a:cubicBezTo>
                    <a:cubicBezTo>
                      <a:pt x="44" y="3"/>
                      <a:pt x="44" y="3"/>
                      <a:pt x="44" y="3"/>
                    </a:cubicBezTo>
                    <a:cubicBezTo>
                      <a:pt x="45" y="2"/>
                      <a:pt x="45" y="2"/>
                      <a:pt x="45" y="2"/>
                    </a:cubicBezTo>
                    <a:cubicBezTo>
                      <a:pt x="46" y="1"/>
                      <a:pt x="47" y="0"/>
                      <a:pt x="50" y="0"/>
                    </a:cubicBezTo>
                    <a:cubicBezTo>
                      <a:pt x="59" y="0"/>
                      <a:pt x="81" y="21"/>
                      <a:pt x="87" y="28"/>
                    </a:cubicBezTo>
                    <a:cubicBezTo>
                      <a:pt x="121" y="62"/>
                      <a:pt x="115" y="68"/>
                      <a:pt x="113" y="70"/>
                    </a:cubicBezTo>
                    <a:cubicBezTo>
                      <a:pt x="112" y="71"/>
                      <a:pt x="112" y="71"/>
                      <a:pt x="112" y="71"/>
                    </a:cubicBezTo>
                    <a:cubicBezTo>
                      <a:pt x="88" y="71"/>
                      <a:pt x="88" y="71"/>
                      <a:pt x="88" y="71"/>
                    </a:cubicBezTo>
                    <a:cubicBezTo>
                      <a:pt x="74" y="71"/>
                      <a:pt x="61" y="77"/>
                      <a:pt x="51" y="87"/>
                    </a:cubicBezTo>
                    <a:lnTo>
                      <a:pt x="22" y="115"/>
                    </a:lnTo>
                    <a:close/>
                    <a:moveTo>
                      <a:pt x="11" y="93"/>
                    </a:moveTo>
                    <a:cubicBezTo>
                      <a:pt x="22" y="104"/>
                      <a:pt x="22" y="104"/>
                      <a:pt x="22" y="104"/>
                    </a:cubicBezTo>
                    <a:cubicBezTo>
                      <a:pt x="45" y="81"/>
                      <a:pt x="45" y="81"/>
                      <a:pt x="45" y="81"/>
                    </a:cubicBezTo>
                    <a:cubicBezTo>
                      <a:pt x="57" y="70"/>
                      <a:pt x="72" y="63"/>
                      <a:pt x="88" y="63"/>
                    </a:cubicBezTo>
                    <a:cubicBezTo>
                      <a:pt x="106" y="63"/>
                      <a:pt x="106" y="63"/>
                      <a:pt x="106" y="63"/>
                    </a:cubicBezTo>
                    <a:cubicBezTo>
                      <a:pt x="103" y="58"/>
                      <a:pt x="93" y="45"/>
                      <a:pt x="82" y="33"/>
                    </a:cubicBezTo>
                    <a:cubicBezTo>
                      <a:pt x="71" y="23"/>
                      <a:pt x="58" y="12"/>
                      <a:pt x="52" y="9"/>
                    </a:cubicBezTo>
                    <a:cubicBezTo>
                      <a:pt x="52" y="27"/>
                      <a:pt x="52" y="27"/>
                      <a:pt x="52" y="27"/>
                    </a:cubicBezTo>
                    <a:cubicBezTo>
                      <a:pt x="52" y="43"/>
                      <a:pt x="45" y="58"/>
                      <a:pt x="34" y="70"/>
                    </a:cubicBezTo>
                    <a:lnTo>
                      <a:pt x="1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75" name="Freeform 139">
                <a:extLst>
                  <a:ext uri="{FF2B5EF4-FFF2-40B4-BE49-F238E27FC236}">
                    <a16:creationId xmlns:a16="http://schemas.microsoft.com/office/drawing/2014/main" id="{7632B6F5-494F-4179-91AB-1ADDA7F71759}"/>
                  </a:ext>
                </a:extLst>
              </p:cNvPr>
              <p:cNvSpPr>
                <a:spLocks noEditPoints="1"/>
              </p:cNvSpPr>
              <p:nvPr/>
            </p:nvSpPr>
            <p:spPr bwMode="auto">
              <a:xfrm>
                <a:off x="3248026" y="2413000"/>
                <a:ext cx="195263" cy="182563"/>
              </a:xfrm>
              <a:custGeom>
                <a:avLst/>
                <a:gdLst>
                  <a:gd name="T0" fmla="*/ 45 w 114"/>
                  <a:gd name="T1" fmla="*/ 107 h 107"/>
                  <a:gd name="T2" fmla="*/ 14 w 114"/>
                  <a:gd name="T3" fmla="*/ 94 h 107"/>
                  <a:gd name="T4" fmla="*/ 2 w 114"/>
                  <a:gd name="T5" fmla="*/ 58 h 107"/>
                  <a:gd name="T6" fmla="*/ 21 w 114"/>
                  <a:gd name="T7" fmla="*/ 19 h 107"/>
                  <a:gd name="T8" fmla="*/ 65 w 114"/>
                  <a:gd name="T9" fmla="*/ 0 h 107"/>
                  <a:gd name="T10" fmla="*/ 96 w 114"/>
                  <a:gd name="T11" fmla="*/ 12 h 107"/>
                  <a:gd name="T12" fmla="*/ 89 w 114"/>
                  <a:gd name="T13" fmla="*/ 87 h 107"/>
                  <a:gd name="T14" fmla="*/ 45 w 114"/>
                  <a:gd name="T15" fmla="*/ 107 h 107"/>
                  <a:gd name="T16" fmla="*/ 65 w 114"/>
                  <a:gd name="T17" fmla="*/ 8 h 107"/>
                  <a:gd name="T18" fmla="*/ 26 w 114"/>
                  <a:gd name="T19" fmla="*/ 25 h 107"/>
                  <a:gd name="T20" fmla="*/ 10 w 114"/>
                  <a:gd name="T21" fmla="*/ 59 h 107"/>
                  <a:gd name="T22" fmla="*/ 19 w 114"/>
                  <a:gd name="T23" fmla="*/ 89 h 107"/>
                  <a:gd name="T24" fmla="*/ 45 w 114"/>
                  <a:gd name="T25" fmla="*/ 99 h 107"/>
                  <a:gd name="T26" fmla="*/ 83 w 114"/>
                  <a:gd name="T27" fmla="*/ 82 h 107"/>
                  <a:gd name="T28" fmla="*/ 90 w 114"/>
                  <a:gd name="T29" fmla="*/ 18 h 107"/>
                  <a:gd name="T30" fmla="*/ 65 w 114"/>
                  <a:gd name="T31"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07">
                    <a:moveTo>
                      <a:pt x="45" y="107"/>
                    </a:moveTo>
                    <a:cubicBezTo>
                      <a:pt x="33" y="107"/>
                      <a:pt x="22" y="102"/>
                      <a:pt x="14" y="94"/>
                    </a:cubicBezTo>
                    <a:cubicBezTo>
                      <a:pt x="4" y="85"/>
                      <a:pt x="0" y="72"/>
                      <a:pt x="2" y="58"/>
                    </a:cubicBezTo>
                    <a:cubicBezTo>
                      <a:pt x="3" y="44"/>
                      <a:pt x="10" y="30"/>
                      <a:pt x="21" y="19"/>
                    </a:cubicBezTo>
                    <a:cubicBezTo>
                      <a:pt x="33" y="7"/>
                      <a:pt x="49" y="0"/>
                      <a:pt x="65" y="0"/>
                    </a:cubicBezTo>
                    <a:cubicBezTo>
                      <a:pt x="77" y="0"/>
                      <a:pt x="88" y="4"/>
                      <a:pt x="96" y="12"/>
                    </a:cubicBezTo>
                    <a:cubicBezTo>
                      <a:pt x="114" y="31"/>
                      <a:pt x="111" y="65"/>
                      <a:pt x="89" y="87"/>
                    </a:cubicBezTo>
                    <a:cubicBezTo>
                      <a:pt x="76" y="100"/>
                      <a:pt x="60" y="107"/>
                      <a:pt x="45" y="107"/>
                    </a:cubicBezTo>
                    <a:close/>
                    <a:moveTo>
                      <a:pt x="65" y="8"/>
                    </a:moveTo>
                    <a:cubicBezTo>
                      <a:pt x="51" y="8"/>
                      <a:pt x="37" y="14"/>
                      <a:pt x="26" y="25"/>
                    </a:cubicBezTo>
                    <a:cubicBezTo>
                      <a:pt x="17" y="35"/>
                      <a:pt x="11" y="47"/>
                      <a:pt x="10" y="59"/>
                    </a:cubicBezTo>
                    <a:cubicBezTo>
                      <a:pt x="8" y="71"/>
                      <a:pt x="12" y="81"/>
                      <a:pt x="19" y="89"/>
                    </a:cubicBezTo>
                    <a:cubicBezTo>
                      <a:pt x="26" y="95"/>
                      <a:pt x="35" y="99"/>
                      <a:pt x="45" y="99"/>
                    </a:cubicBezTo>
                    <a:cubicBezTo>
                      <a:pt x="58" y="99"/>
                      <a:pt x="72" y="92"/>
                      <a:pt x="83" y="82"/>
                    </a:cubicBezTo>
                    <a:cubicBezTo>
                      <a:pt x="102" y="62"/>
                      <a:pt x="106" y="34"/>
                      <a:pt x="90" y="18"/>
                    </a:cubicBezTo>
                    <a:cubicBezTo>
                      <a:pt x="84" y="12"/>
                      <a:pt x="75" y="8"/>
                      <a:pt x="6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grpSp>
      </p:grpSp>
      <p:grpSp>
        <p:nvGrpSpPr>
          <p:cNvPr id="99" name="Group 98">
            <a:extLst>
              <a:ext uri="{FF2B5EF4-FFF2-40B4-BE49-F238E27FC236}">
                <a16:creationId xmlns:a16="http://schemas.microsoft.com/office/drawing/2014/main" id="{C4083D5D-E31F-408C-AB9D-D44A149D2C95}"/>
              </a:ext>
            </a:extLst>
          </p:cNvPr>
          <p:cNvGrpSpPr/>
          <p:nvPr/>
        </p:nvGrpSpPr>
        <p:grpSpPr>
          <a:xfrm>
            <a:off x="8754968" y="4430733"/>
            <a:ext cx="2556851" cy="1605811"/>
            <a:chOff x="8754968" y="4445481"/>
            <a:chExt cx="2556851" cy="1605811"/>
          </a:xfrm>
        </p:grpSpPr>
        <p:sp>
          <p:nvSpPr>
            <p:cNvPr id="45" name="Rectangle 44">
              <a:extLst>
                <a:ext uri="{FF2B5EF4-FFF2-40B4-BE49-F238E27FC236}">
                  <a16:creationId xmlns:a16="http://schemas.microsoft.com/office/drawing/2014/main" id="{D4E9127B-5118-47BC-AD62-22A8EBCC4B8F}"/>
                </a:ext>
              </a:extLst>
            </p:cNvPr>
            <p:cNvSpPr/>
            <p:nvPr/>
          </p:nvSpPr>
          <p:spPr>
            <a:xfrm>
              <a:off x="8754968" y="4871545"/>
              <a:ext cx="2556851" cy="1179747"/>
            </a:xfrm>
            <a:prstGeom prst="rect">
              <a:avLst/>
            </a:prstGeom>
          </p:spPr>
          <p:txBody>
            <a:bodyPr wrap="square" lIns="91440" tIns="45720" rIns="91440" bIns="45720" anchor="t">
              <a:spAutoFit/>
            </a:bodyPr>
            <a:lstStyle/>
            <a:p>
              <a:pPr algn="just">
                <a:lnSpc>
                  <a:spcPct val="120000"/>
                </a:lnSpc>
              </a:pPr>
              <a:r>
                <a:rPr lang="en-US" sz="1200" b="1">
                  <a:solidFill>
                    <a:schemeClr val="bg1">
                      <a:lumMod val="75000"/>
                    </a:schemeClr>
                  </a:solidFill>
                  <a:latin typeface="Segoe UI Light"/>
                  <a:cs typeface="Segoe UI"/>
                </a:rPr>
                <a:t>The most efficient way to logging and accounting system interactions providing the aspect of integrity which is critical for an enterprise level solution</a:t>
              </a:r>
            </a:p>
          </p:txBody>
        </p:sp>
        <p:grpSp>
          <p:nvGrpSpPr>
            <p:cNvPr id="76" name="Gruppieren 778">
              <a:extLst>
                <a:ext uri="{FF2B5EF4-FFF2-40B4-BE49-F238E27FC236}">
                  <a16:creationId xmlns:a16="http://schemas.microsoft.com/office/drawing/2014/main" id="{81C40266-4C59-4359-A081-343E1439B3F4}"/>
                </a:ext>
              </a:extLst>
            </p:cNvPr>
            <p:cNvGrpSpPr/>
            <p:nvPr/>
          </p:nvGrpSpPr>
          <p:grpSpPr>
            <a:xfrm>
              <a:off x="8852475" y="4445481"/>
              <a:ext cx="291525" cy="291525"/>
              <a:chOff x="3824289" y="2232025"/>
              <a:chExt cx="395288" cy="395288"/>
            </a:xfrm>
            <a:solidFill>
              <a:schemeClr val="accent3"/>
            </a:solidFill>
          </p:grpSpPr>
          <p:sp>
            <p:nvSpPr>
              <p:cNvPr id="77" name="Freeform 142">
                <a:extLst>
                  <a:ext uri="{FF2B5EF4-FFF2-40B4-BE49-F238E27FC236}">
                    <a16:creationId xmlns:a16="http://schemas.microsoft.com/office/drawing/2014/main" id="{6EF173E8-9F2D-452E-A10A-664082214FA1}"/>
                  </a:ext>
                </a:extLst>
              </p:cNvPr>
              <p:cNvSpPr>
                <a:spLocks noEditPoints="1"/>
              </p:cNvSpPr>
              <p:nvPr/>
            </p:nvSpPr>
            <p:spPr bwMode="auto">
              <a:xfrm>
                <a:off x="3824289" y="2232025"/>
                <a:ext cx="395288" cy="395288"/>
              </a:xfrm>
              <a:custGeom>
                <a:avLst/>
                <a:gdLst>
                  <a:gd name="T0" fmla="*/ 116 w 232"/>
                  <a:gd name="T1" fmla="*/ 232 h 232"/>
                  <a:gd name="T2" fmla="*/ 0 w 232"/>
                  <a:gd name="T3" fmla="*/ 116 h 232"/>
                  <a:gd name="T4" fmla="*/ 116 w 232"/>
                  <a:gd name="T5" fmla="*/ 0 h 232"/>
                  <a:gd name="T6" fmla="*/ 232 w 232"/>
                  <a:gd name="T7" fmla="*/ 116 h 232"/>
                  <a:gd name="T8" fmla="*/ 116 w 232"/>
                  <a:gd name="T9" fmla="*/ 232 h 232"/>
                  <a:gd name="T10" fmla="*/ 116 w 232"/>
                  <a:gd name="T11" fmla="*/ 8 h 232"/>
                  <a:gd name="T12" fmla="*/ 8 w 232"/>
                  <a:gd name="T13" fmla="*/ 116 h 232"/>
                  <a:gd name="T14" fmla="*/ 116 w 232"/>
                  <a:gd name="T15" fmla="*/ 224 h 232"/>
                  <a:gd name="T16" fmla="*/ 224 w 232"/>
                  <a:gd name="T17" fmla="*/ 116 h 232"/>
                  <a:gd name="T18" fmla="*/ 116 w 232"/>
                  <a:gd name="T19"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232">
                    <a:moveTo>
                      <a:pt x="116" y="232"/>
                    </a:moveTo>
                    <a:cubicBezTo>
                      <a:pt x="52" y="232"/>
                      <a:pt x="0" y="180"/>
                      <a:pt x="0" y="116"/>
                    </a:cubicBezTo>
                    <a:cubicBezTo>
                      <a:pt x="0" y="52"/>
                      <a:pt x="52" y="0"/>
                      <a:pt x="116" y="0"/>
                    </a:cubicBezTo>
                    <a:cubicBezTo>
                      <a:pt x="180" y="0"/>
                      <a:pt x="232" y="52"/>
                      <a:pt x="232" y="116"/>
                    </a:cubicBezTo>
                    <a:cubicBezTo>
                      <a:pt x="232" y="180"/>
                      <a:pt x="180" y="232"/>
                      <a:pt x="116" y="232"/>
                    </a:cubicBezTo>
                    <a:close/>
                    <a:moveTo>
                      <a:pt x="116" y="8"/>
                    </a:moveTo>
                    <a:cubicBezTo>
                      <a:pt x="56" y="8"/>
                      <a:pt x="8" y="56"/>
                      <a:pt x="8" y="116"/>
                    </a:cubicBezTo>
                    <a:cubicBezTo>
                      <a:pt x="8" y="176"/>
                      <a:pt x="56" y="224"/>
                      <a:pt x="116" y="224"/>
                    </a:cubicBezTo>
                    <a:cubicBezTo>
                      <a:pt x="176" y="224"/>
                      <a:pt x="224" y="176"/>
                      <a:pt x="224" y="116"/>
                    </a:cubicBezTo>
                    <a:cubicBezTo>
                      <a:pt x="224" y="56"/>
                      <a:pt x="176"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78" name="Freeform 143">
                <a:extLst>
                  <a:ext uri="{FF2B5EF4-FFF2-40B4-BE49-F238E27FC236}">
                    <a16:creationId xmlns:a16="http://schemas.microsoft.com/office/drawing/2014/main" id="{97D211AB-5F2E-4ECC-85A9-04D4BA1A4043}"/>
                  </a:ext>
                </a:extLst>
              </p:cNvPr>
              <p:cNvSpPr>
                <a:spLocks noEditPoints="1"/>
              </p:cNvSpPr>
              <p:nvPr/>
            </p:nvSpPr>
            <p:spPr bwMode="auto">
              <a:xfrm>
                <a:off x="3865564" y="2273300"/>
                <a:ext cx="314325" cy="314325"/>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8 h 184"/>
                  <a:gd name="T12" fmla="*/ 8 w 184"/>
                  <a:gd name="T13" fmla="*/ 92 h 184"/>
                  <a:gd name="T14" fmla="*/ 92 w 184"/>
                  <a:gd name="T15" fmla="*/ 176 h 184"/>
                  <a:gd name="T16" fmla="*/ 176 w 184"/>
                  <a:gd name="T17" fmla="*/ 92 h 184"/>
                  <a:gd name="T18" fmla="*/ 92 w 184"/>
                  <a:gd name="T19" fmla="*/ 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8"/>
                    </a:moveTo>
                    <a:cubicBezTo>
                      <a:pt x="46" y="8"/>
                      <a:pt x="8" y="46"/>
                      <a:pt x="8" y="92"/>
                    </a:cubicBezTo>
                    <a:cubicBezTo>
                      <a:pt x="8" y="138"/>
                      <a:pt x="46" y="176"/>
                      <a:pt x="92" y="176"/>
                    </a:cubicBezTo>
                    <a:cubicBezTo>
                      <a:pt x="138" y="176"/>
                      <a:pt x="176" y="138"/>
                      <a:pt x="176" y="92"/>
                    </a:cubicBezTo>
                    <a:cubicBezTo>
                      <a:pt x="176" y="46"/>
                      <a:pt x="138" y="8"/>
                      <a:pt x="9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79" name="Freeform 144">
                <a:extLst>
                  <a:ext uri="{FF2B5EF4-FFF2-40B4-BE49-F238E27FC236}">
                    <a16:creationId xmlns:a16="http://schemas.microsoft.com/office/drawing/2014/main" id="{A9FB14EE-F49E-4FBA-9DC6-4D0386F0C0F2}"/>
                  </a:ext>
                </a:extLst>
              </p:cNvPr>
              <p:cNvSpPr>
                <a:spLocks/>
              </p:cNvSpPr>
              <p:nvPr/>
            </p:nvSpPr>
            <p:spPr bwMode="auto">
              <a:xfrm>
                <a:off x="4110039" y="2405063"/>
                <a:ext cx="61913" cy="106363"/>
              </a:xfrm>
              <a:custGeom>
                <a:avLst/>
                <a:gdLst>
                  <a:gd name="T0" fmla="*/ 24 w 37"/>
                  <a:gd name="T1" fmla="*/ 63 h 63"/>
                  <a:gd name="T2" fmla="*/ 4 w 37"/>
                  <a:gd name="T3" fmla="*/ 43 h 63"/>
                  <a:gd name="T4" fmla="*/ 3 w 37"/>
                  <a:gd name="T5" fmla="*/ 20 h 63"/>
                  <a:gd name="T6" fmla="*/ 19 w 37"/>
                  <a:gd name="T7" fmla="*/ 4 h 63"/>
                  <a:gd name="T8" fmla="*/ 36 w 37"/>
                  <a:gd name="T9" fmla="*/ 0 h 63"/>
                  <a:gd name="T10" fmla="*/ 37 w 37"/>
                  <a:gd name="T11" fmla="*/ 8 h 63"/>
                  <a:gd name="T12" fmla="*/ 22 w 37"/>
                  <a:gd name="T13" fmla="*/ 12 h 63"/>
                  <a:gd name="T14" fmla="*/ 10 w 37"/>
                  <a:gd name="T15" fmla="*/ 23 h 63"/>
                  <a:gd name="T16" fmla="*/ 11 w 37"/>
                  <a:gd name="T17" fmla="*/ 39 h 63"/>
                  <a:gd name="T18" fmla="*/ 27 w 37"/>
                  <a:gd name="T19" fmla="*/ 56 h 63"/>
                  <a:gd name="T20" fmla="*/ 24 w 37"/>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3">
                    <a:moveTo>
                      <a:pt x="24" y="63"/>
                    </a:moveTo>
                    <a:cubicBezTo>
                      <a:pt x="16" y="59"/>
                      <a:pt x="9" y="52"/>
                      <a:pt x="4" y="43"/>
                    </a:cubicBezTo>
                    <a:cubicBezTo>
                      <a:pt x="1" y="36"/>
                      <a:pt x="0" y="28"/>
                      <a:pt x="3" y="20"/>
                    </a:cubicBezTo>
                    <a:cubicBezTo>
                      <a:pt x="6" y="13"/>
                      <a:pt x="12" y="7"/>
                      <a:pt x="19" y="4"/>
                    </a:cubicBezTo>
                    <a:cubicBezTo>
                      <a:pt x="24" y="3"/>
                      <a:pt x="30" y="1"/>
                      <a:pt x="36" y="0"/>
                    </a:cubicBezTo>
                    <a:cubicBezTo>
                      <a:pt x="37" y="8"/>
                      <a:pt x="37" y="8"/>
                      <a:pt x="37" y="8"/>
                    </a:cubicBezTo>
                    <a:cubicBezTo>
                      <a:pt x="32" y="9"/>
                      <a:pt x="27" y="10"/>
                      <a:pt x="22" y="12"/>
                    </a:cubicBezTo>
                    <a:cubicBezTo>
                      <a:pt x="17" y="14"/>
                      <a:pt x="13" y="18"/>
                      <a:pt x="10" y="23"/>
                    </a:cubicBezTo>
                    <a:cubicBezTo>
                      <a:pt x="8" y="28"/>
                      <a:pt x="9" y="34"/>
                      <a:pt x="11" y="39"/>
                    </a:cubicBezTo>
                    <a:cubicBezTo>
                      <a:pt x="15" y="47"/>
                      <a:pt x="21" y="53"/>
                      <a:pt x="27" y="56"/>
                    </a:cubicBezTo>
                    <a:lnTo>
                      <a:pt x="2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80" name="Freeform 145">
                <a:extLst>
                  <a:ext uri="{FF2B5EF4-FFF2-40B4-BE49-F238E27FC236}">
                    <a16:creationId xmlns:a16="http://schemas.microsoft.com/office/drawing/2014/main" id="{C6384E7E-E8C8-455A-920E-49129DDC9435}"/>
                  </a:ext>
                </a:extLst>
              </p:cNvPr>
              <p:cNvSpPr>
                <a:spLocks/>
              </p:cNvSpPr>
              <p:nvPr/>
            </p:nvSpPr>
            <p:spPr bwMode="auto">
              <a:xfrm>
                <a:off x="3927476" y="2471738"/>
                <a:ext cx="192088" cy="80963"/>
              </a:xfrm>
              <a:custGeom>
                <a:avLst/>
                <a:gdLst>
                  <a:gd name="T0" fmla="*/ 106 w 113"/>
                  <a:gd name="T1" fmla="*/ 48 h 48"/>
                  <a:gd name="T2" fmla="*/ 56 w 113"/>
                  <a:gd name="T3" fmla="*/ 8 h 48"/>
                  <a:gd name="T4" fmla="*/ 7 w 113"/>
                  <a:gd name="T5" fmla="*/ 48 h 48"/>
                  <a:gd name="T6" fmla="*/ 0 w 113"/>
                  <a:gd name="T7" fmla="*/ 44 h 48"/>
                  <a:gd name="T8" fmla="*/ 56 w 113"/>
                  <a:gd name="T9" fmla="*/ 0 h 48"/>
                  <a:gd name="T10" fmla="*/ 113 w 113"/>
                  <a:gd name="T11" fmla="*/ 44 h 48"/>
                  <a:gd name="T12" fmla="*/ 106 w 113"/>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3" h="48">
                    <a:moveTo>
                      <a:pt x="106" y="48"/>
                    </a:moveTo>
                    <a:cubicBezTo>
                      <a:pt x="99" y="37"/>
                      <a:pt x="82" y="8"/>
                      <a:pt x="56" y="8"/>
                    </a:cubicBezTo>
                    <a:cubicBezTo>
                      <a:pt x="33" y="8"/>
                      <a:pt x="14" y="36"/>
                      <a:pt x="7" y="48"/>
                    </a:cubicBezTo>
                    <a:cubicBezTo>
                      <a:pt x="0" y="44"/>
                      <a:pt x="0" y="44"/>
                      <a:pt x="0" y="44"/>
                    </a:cubicBezTo>
                    <a:cubicBezTo>
                      <a:pt x="7" y="31"/>
                      <a:pt x="29" y="0"/>
                      <a:pt x="56" y="0"/>
                    </a:cubicBezTo>
                    <a:cubicBezTo>
                      <a:pt x="87" y="0"/>
                      <a:pt x="106" y="32"/>
                      <a:pt x="113" y="44"/>
                    </a:cubicBezTo>
                    <a:lnTo>
                      <a:pt x="106"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81" name="Freeform 146">
                <a:extLst>
                  <a:ext uri="{FF2B5EF4-FFF2-40B4-BE49-F238E27FC236}">
                    <a16:creationId xmlns:a16="http://schemas.microsoft.com/office/drawing/2014/main" id="{451EDA15-BD07-48CD-ABD3-E5FDCE153496}"/>
                  </a:ext>
                </a:extLst>
              </p:cNvPr>
              <p:cNvSpPr>
                <a:spLocks/>
              </p:cNvSpPr>
              <p:nvPr/>
            </p:nvSpPr>
            <p:spPr bwMode="auto">
              <a:xfrm>
                <a:off x="3871914" y="2405063"/>
                <a:ext cx="65088" cy="106363"/>
              </a:xfrm>
              <a:custGeom>
                <a:avLst/>
                <a:gdLst>
                  <a:gd name="T0" fmla="*/ 14 w 38"/>
                  <a:gd name="T1" fmla="*/ 63 h 63"/>
                  <a:gd name="T2" fmla="*/ 10 w 38"/>
                  <a:gd name="T3" fmla="*/ 56 h 63"/>
                  <a:gd name="T4" fmla="*/ 26 w 38"/>
                  <a:gd name="T5" fmla="*/ 39 h 63"/>
                  <a:gd name="T6" fmla="*/ 27 w 38"/>
                  <a:gd name="T7" fmla="*/ 23 h 63"/>
                  <a:gd name="T8" fmla="*/ 16 w 38"/>
                  <a:gd name="T9" fmla="*/ 12 h 63"/>
                  <a:gd name="T10" fmla="*/ 0 w 38"/>
                  <a:gd name="T11" fmla="*/ 8 h 63"/>
                  <a:gd name="T12" fmla="*/ 1 w 38"/>
                  <a:gd name="T13" fmla="*/ 0 h 63"/>
                  <a:gd name="T14" fmla="*/ 18 w 38"/>
                  <a:gd name="T15" fmla="*/ 4 h 63"/>
                  <a:gd name="T16" fmla="*/ 35 w 38"/>
                  <a:gd name="T17" fmla="*/ 20 h 63"/>
                  <a:gd name="T18" fmla="*/ 33 w 38"/>
                  <a:gd name="T19" fmla="*/ 43 h 63"/>
                  <a:gd name="T20" fmla="*/ 14 w 38"/>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3">
                    <a:moveTo>
                      <a:pt x="14" y="63"/>
                    </a:moveTo>
                    <a:cubicBezTo>
                      <a:pt x="10" y="56"/>
                      <a:pt x="10" y="56"/>
                      <a:pt x="10" y="56"/>
                    </a:cubicBezTo>
                    <a:cubicBezTo>
                      <a:pt x="17" y="53"/>
                      <a:pt x="22" y="47"/>
                      <a:pt x="26" y="39"/>
                    </a:cubicBezTo>
                    <a:cubicBezTo>
                      <a:pt x="29" y="34"/>
                      <a:pt x="29" y="28"/>
                      <a:pt x="27" y="23"/>
                    </a:cubicBezTo>
                    <a:cubicBezTo>
                      <a:pt x="25" y="18"/>
                      <a:pt x="21" y="14"/>
                      <a:pt x="16" y="12"/>
                    </a:cubicBezTo>
                    <a:cubicBezTo>
                      <a:pt x="11" y="10"/>
                      <a:pt x="6" y="9"/>
                      <a:pt x="0" y="8"/>
                    </a:cubicBezTo>
                    <a:cubicBezTo>
                      <a:pt x="1" y="0"/>
                      <a:pt x="1" y="0"/>
                      <a:pt x="1" y="0"/>
                    </a:cubicBezTo>
                    <a:cubicBezTo>
                      <a:pt x="8" y="1"/>
                      <a:pt x="13" y="3"/>
                      <a:pt x="18" y="4"/>
                    </a:cubicBezTo>
                    <a:cubicBezTo>
                      <a:pt x="26" y="7"/>
                      <a:pt x="32" y="13"/>
                      <a:pt x="35" y="20"/>
                    </a:cubicBezTo>
                    <a:cubicBezTo>
                      <a:pt x="38" y="28"/>
                      <a:pt x="37" y="36"/>
                      <a:pt x="33" y="43"/>
                    </a:cubicBezTo>
                    <a:cubicBezTo>
                      <a:pt x="29" y="52"/>
                      <a:pt x="22" y="59"/>
                      <a:pt x="14"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82" name="Freeform 147">
                <a:extLst>
                  <a:ext uri="{FF2B5EF4-FFF2-40B4-BE49-F238E27FC236}">
                    <a16:creationId xmlns:a16="http://schemas.microsoft.com/office/drawing/2014/main" id="{32E964C2-9E0D-4BA2-8847-984C9C5A9A4B}"/>
                  </a:ext>
                </a:extLst>
              </p:cNvPr>
              <p:cNvSpPr>
                <a:spLocks/>
              </p:cNvSpPr>
              <p:nvPr/>
            </p:nvSpPr>
            <p:spPr bwMode="auto">
              <a:xfrm>
                <a:off x="3892551" y="2341563"/>
                <a:ext cx="258763" cy="19050"/>
              </a:xfrm>
              <a:custGeom>
                <a:avLst/>
                <a:gdLst>
                  <a:gd name="T0" fmla="*/ 152 w 152"/>
                  <a:gd name="T1" fmla="*/ 11 h 11"/>
                  <a:gd name="T2" fmla="*/ 76 w 152"/>
                  <a:gd name="T3" fmla="*/ 8 h 11"/>
                  <a:gd name="T4" fmla="*/ 1 w 152"/>
                  <a:gd name="T5" fmla="*/ 11 h 11"/>
                  <a:gd name="T6" fmla="*/ 0 w 152"/>
                  <a:gd name="T7" fmla="*/ 3 h 11"/>
                  <a:gd name="T8" fmla="*/ 76 w 152"/>
                  <a:gd name="T9" fmla="*/ 0 h 11"/>
                  <a:gd name="T10" fmla="*/ 152 w 152"/>
                  <a:gd name="T11" fmla="*/ 3 h 11"/>
                  <a:gd name="T12" fmla="*/ 152 w 152"/>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2" h="11">
                    <a:moveTo>
                      <a:pt x="152" y="11"/>
                    </a:moveTo>
                    <a:cubicBezTo>
                      <a:pt x="142" y="10"/>
                      <a:pt x="111" y="8"/>
                      <a:pt x="76" y="8"/>
                    </a:cubicBezTo>
                    <a:cubicBezTo>
                      <a:pt x="46" y="8"/>
                      <a:pt x="16" y="10"/>
                      <a:pt x="1" y="11"/>
                    </a:cubicBezTo>
                    <a:cubicBezTo>
                      <a:pt x="0" y="3"/>
                      <a:pt x="0" y="3"/>
                      <a:pt x="0" y="3"/>
                    </a:cubicBezTo>
                    <a:cubicBezTo>
                      <a:pt x="15" y="2"/>
                      <a:pt x="46" y="0"/>
                      <a:pt x="76" y="0"/>
                    </a:cubicBezTo>
                    <a:cubicBezTo>
                      <a:pt x="111" y="0"/>
                      <a:pt x="142" y="2"/>
                      <a:pt x="152" y="3"/>
                    </a:cubicBezTo>
                    <a:lnTo>
                      <a:pt x="15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sp>
            <p:nvSpPr>
              <p:cNvPr id="83" name="Freeform 148">
                <a:extLst>
                  <a:ext uri="{FF2B5EF4-FFF2-40B4-BE49-F238E27FC236}">
                    <a16:creationId xmlns:a16="http://schemas.microsoft.com/office/drawing/2014/main" id="{629993C0-68CB-4A67-B812-A87C29A58757}"/>
                  </a:ext>
                </a:extLst>
              </p:cNvPr>
              <p:cNvSpPr>
                <a:spLocks noEditPoints="1"/>
              </p:cNvSpPr>
              <p:nvPr/>
            </p:nvSpPr>
            <p:spPr bwMode="auto">
              <a:xfrm>
                <a:off x="3981451" y="2376488"/>
                <a:ext cx="82550" cy="80963"/>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Segoe UI Light" panose="020B0502040204020203" pitchFamily="34" charset="0"/>
                </a:endParaRPr>
              </a:p>
            </p:txBody>
          </p:sp>
        </p:grpSp>
      </p:grpSp>
      <p:grpSp>
        <p:nvGrpSpPr>
          <p:cNvPr id="97" name="Group 96">
            <a:extLst>
              <a:ext uri="{FF2B5EF4-FFF2-40B4-BE49-F238E27FC236}">
                <a16:creationId xmlns:a16="http://schemas.microsoft.com/office/drawing/2014/main" id="{A900E042-1C39-4EA3-9EDF-AC43BBFAFCE4}"/>
              </a:ext>
            </a:extLst>
          </p:cNvPr>
          <p:cNvGrpSpPr/>
          <p:nvPr/>
        </p:nvGrpSpPr>
        <p:grpSpPr>
          <a:xfrm>
            <a:off x="880183" y="1333515"/>
            <a:ext cx="2556851" cy="973454"/>
            <a:chOff x="880183" y="1348263"/>
            <a:chExt cx="2556851" cy="973454"/>
          </a:xfrm>
        </p:grpSpPr>
        <p:sp>
          <p:nvSpPr>
            <p:cNvPr id="62" name="Rectangle 61">
              <a:extLst>
                <a:ext uri="{FF2B5EF4-FFF2-40B4-BE49-F238E27FC236}">
                  <a16:creationId xmlns:a16="http://schemas.microsoft.com/office/drawing/2014/main" id="{0D35696E-2C9D-4C45-9153-087E4F0F5D28}"/>
                </a:ext>
              </a:extLst>
            </p:cNvPr>
            <p:cNvSpPr/>
            <p:nvPr/>
          </p:nvSpPr>
          <p:spPr>
            <a:xfrm>
              <a:off x="880183" y="1802151"/>
              <a:ext cx="2556851" cy="519566"/>
            </a:xfrm>
            <a:prstGeom prst="rect">
              <a:avLst/>
            </a:prstGeom>
          </p:spPr>
          <p:txBody>
            <a:bodyPr wrap="square" lIns="91440" tIns="45720" rIns="91440" bIns="45720" anchor="t">
              <a:spAutoFit/>
            </a:bodyPr>
            <a:lstStyle/>
            <a:p>
              <a:pPr algn="just">
                <a:lnSpc>
                  <a:spcPct val="120000"/>
                </a:lnSpc>
              </a:pPr>
              <a:r>
                <a:rPr lang="en-US" sz="1200" b="1">
                  <a:solidFill>
                    <a:schemeClr val="bg1">
                      <a:lumMod val="75000"/>
                    </a:schemeClr>
                  </a:solidFill>
                  <a:latin typeface="Segoe UI Light"/>
                  <a:cs typeface="Segoe UI"/>
                </a:rPr>
                <a:t>Easy to update and research data accurately and in a secure manner</a:t>
              </a:r>
              <a:endParaRPr lang="en-US">
                <a:solidFill>
                  <a:schemeClr val="bg1">
                    <a:lumMod val="75000"/>
                  </a:schemeClr>
                </a:solidFill>
                <a:cs typeface="Calibri" panose="020F0502020204030204"/>
              </a:endParaRPr>
            </a:p>
          </p:txBody>
        </p:sp>
        <p:grpSp>
          <p:nvGrpSpPr>
            <p:cNvPr id="84" name="Gruppieren 784">
              <a:extLst>
                <a:ext uri="{FF2B5EF4-FFF2-40B4-BE49-F238E27FC236}">
                  <a16:creationId xmlns:a16="http://schemas.microsoft.com/office/drawing/2014/main" id="{7AE3E610-4915-4CCE-9D80-1964CBFB24C8}"/>
                </a:ext>
              </a:extLst>
            </p:cNvPr>
            <p:cNvGrpSpPr/>
            <p:nvPr/>
          </p:nvGrpSpPr>
          <p:grpSpPr>
            <a:xfrm>
              <a:off x="3043039" y="1348263"/>
              <a:ext cx="291525" cy="291525"/>
              <a:chOff x="7505701" y="2232026"/>
              <a:chExt cx="395288" cy="395288"/>
            </a:xfrm>
            <a:solidFill>
              <a:schemeClr val="accent4"/>
            </a:solidFill>
          </p:grpSpPr>
          <p:sp>
            <p:nvSpPr>
              <p:cNvPr id="85" name="Freeform 206">
                <a:extLst>
                  <a:ext uri="{FF2B5EF4-FFF2-40B4-BE49-F238E27FC236}">
                    <a16:creationId xmlns:a16="http://schemas.microsoft.com/office/drawing/2014/main" id="{46E77D65-F242-42FA-9B87-86E817D00FD5}"/>
                  </a:ext>
                </a:extLst>
              </p:cNvPr>
              <p:cNvSpPr>
                <a:spLocks noEditPoints="1"/>
              </p:cNvSpPr>
              <p:nvPr/>
            </p:nvSpPr>
            <p:spPr bwMode="auto">
              <a:xfrm>
                <a:off x="7505701" y="2232026"/>
                <a:ext cx="395288" cy="395288"/>
              </a:xfrm>
              <a:custGeom>
                <a:avLst/>
                <a:gdLst>
                  <a:gd name="T0" fmla="*/ 116 w 232"/>
                  <a:gd name="T1" fmla="*/ 232 h 232"/>
                  <a:gd name="T2" fmla="*/ 0 w 232"/>
                  <a:gd name="T3" fmla="*/ 116 h 232"/>
                  <a:gd name="T4" fmla="*/ 116 w 232"/>
                  <a:gd name="T5" fmla="*/ 0 h 232"/>
                  <a:gd name="T6" fmla="*/ 232 w 232"/>
                  <a:gd name="T7" fmla="*/ 116 h 232"/>
                  <a:gd name="T8" fmla="*/ 116 w 232"/>
                  <a:gd name="T9" fmla="*/ 232 h 232"/>
                  <a:gd name="T10" fmla="*/ 116 w 232"/>
                  <a:gd name="T11" fmla="*/ 8 h 232"/>
                  <a:gd name="T12" fmla="*/ 8 w 232"/>
                  <a:gd name="T13" fmla="*/ 116 h 232"/>
                  <a:gd name="T14" fmla="*/ 116 w 232"/>
                  <a:gd name="T15" fmla="*/ 224 h 232"/>
                  <a:gd name="T16" fmla="*/ 224 w 232"/>
                  <a:gd name="T17" fmla="*/ 116 h 232"/>
                  <a:gd name="T18" fmla="*/ 116 w 232"/>
                  <a:gd name="T19"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232">
                    <a:moveTo>
                      <a:pt x="116" y="232"/>
                    </a:moveTo>
                    <a:cubicBezTo>
                      <a:pt x="52" y="232"/>
                      <a:pt x="0" y="180"/>
                      <a:pt x="0" y="116"/>
                    </a:cubicBezTo>
                    <a:cubicBezTo>
                      <a:pt x="0" y="52"/>
                      <a:pt x="52" y="0"/>
                      <a:pt x="116" y="0"/>
                    </a:cubicBezTo>
                    <a:cubicBezTo>
                      <a:pt x="180" y="0"/>
                      <a:pt x="232" y="52"/>
                      <a:pt x="232" y="116"/>
                    </a:cubicBezTo>
                    <a:cubicBezTo>
                      <a:pt x="232" y="180"/>
                      <a:pt x="180" y="232"/>
                      <a:pt x="116" y="232"/>
                    </a:cubicBezTo>
                    <a:close/>
                    <a:moveTo>
                      <a:pt x="116" y="8"/>
                    </a:moveTo>
                    <a:cubicBezTo>
                      <a:pt x="56" y="8"/>
                      <a:pt x="8" y="56"/>
                      <a:pt x="8" y="116"/>
                    </a:cubicBezTo>
                    <a:cubicBezTo>
                      <a:pt x="8" y="176"/>
                      <a:pt x="56" y="224"/>
                      <a:pt x="116" y="224"/>
                    </a:cubicBezTo>
                    <a:cubicBezTo>
                      <a:pt x="176" y="224"/>
                      <a:pt x="224" y="176"/>
                      <a:pt x="224" y="116"/>
                    </a:cubicBezTo>
                    <a:cubicBezTo>
                      <a:pt x="224" y="56"/>
                      <a:pt x="176"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86" name="Freeform 207">
                <a:extLst>
                  <a:ext uri="{FF2B5EF4-FFF2-40B4-BE49-F238E27FC236}">
                    <a16:creationId xmlns:a16="http://schemas.microsoft.com/office/drawing/2014/main" id="{D84E3BBD-DA3D-461D-99BD-B4C18BB518B1}"/>
                  </a:ext>
                </a:extLst>
              </p:cNvPr>
              <p:cNvSpPr>
                <a:spLocks noEditPoints="1"/>
              </p:cNvSpPr>
              <p:nvPr/>
            </p:nvSpPr>
            <p:spPr bwMode="auto">
              <a:xfrm>
                <a:off x="7573964" y="2300288"/>
                <a:ext cx="258763" cy="260350"/>
              </a:xfrm>
              <a:custGeom>
                <a:avLst/>
                <a:gdLst>
                  <a:gd name="T0" fmla="*/ 76 w 152"/>
                  <a:gd name="T1" fmla="*/ 152 h 152"/>
                  <a:gd name="T2" fmla="*/ 0 w 152"/>
                  <a:gd name="T3" fmla="*/ 76 h 152"/>
                  <a:gd name="T4" fmla="*/ 76 w 152"/>
                  <a:gd name="T5" fmla="*/ 0 h 152"/>
                  <a:gd name="T6" fmla="*/ 152 w 152"/>
                  <a:gd name="T7" fmla="*/ 76 h 152"/>
                  <a:gd name="T8" fmla="*/ 76 w 152"/>
                  <a:gd name="T9" fmla="*/ 152 h 152"/>
                  <a:gd name="T10" fmla="*/ 76 w 152"/>
                  <a:gd name="T11" fmla="*/ 8 h 152"/>
                  <a:gd name="T12" fmla="*/ 8 w 152"/>
                  <a:gd name="T13" fmla="*/ 76 h 152"/>
                  <a:gd name="T14" fmla="*/ 76 w 152"/>
                  <a:gd name="T15" fmla="*/ 144 h 152"/>
                  <a:gd name="T16" fmla="*/ 144 w 152"/>
                  <a:gd name="T17" fmla="*/ 76 h 152"/>
                  <a:gd name="T18" fmla="*/ 76 w 152"/>
                  <a:gd name="T19"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6" y="152"/>
                    </a:moveTo>
                    <a:cubicBezTo>
                      <a:pt x="34" y="152"/>
                      <a:pt x="0" y="118"/>
                      <a:pt x="0" y="76"/>
                    </a:cubicBezTo>
                    <a:cubicBezTo>
                      <a:pt x="0" y="34"/>
                      <a:pt x="34" y="0"/>
                      <a:pt x="76" y="0"/>
                    </a:cubicBezTo>
                    <a:cubicBezTo>
                      <a:pt x="118" y="0"/>
                      <a:pt x="152" y="34"/>
                      <a:pt x="152" y="76"/>
                    </a:cubicBezTo>
                    <a:cubicBezTo>
                      <a:pt x="152" y="118"/>
                      <a:pt x="118" y="152"/>
                      <a:pt x="76" y="152"/>
                    </a:cubicBezTo>
                    <a:close/>
                    <a:moveTo>
                      <a:pt x="76" y="8"/>
                    </a:moveTo>
                    <a:cubicBezTo>
                      <a:pt x="39" y="8"/>
                      <a:pt x="8" y="39"/>
                      <a:pt x="8" y="76"/>
                    </a:cubicBezTo>
                    <a:cubicBezTo>
                      <a:pt x="8" y="113"/>
                      <a:pt x="39" y="144"/>
                      <a:pt x="76" y="144"/>
                    </a:cubicBezTo>
                    <a:cubicBezTo>
                      <a:pt x="113" y="144"/>
                      <a:pt x="144" y="113"/>
                      <a:pt x="144" y="76"/>
                    </a:cubicBezTo>
                    <a:cubicBezTo>
                      <a:pt x="144" y="39"/>
                      <a:pt x="113"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87" name="Freeform 208">
                <a:extLst>
                  <a:ext uri="{FF2B5EF4-FFF2-40B4-BE49-F238E27FC236}">
                    <a16:creationId xmlns:a16="http://schemas.microsoft.com/office/drawing/2014/main" id="{EB984561-497A-4F29-89A4-FBBA135D581C}"/>
                  </a:ext>
                </a:extLst>
              </p:cNvPr>
              <p:cNvSpPr>
                <a:spLocks noEditPoints="1"/>
              </p:cNvSpPr>
              <p:nvPr/>
            </p:nvSpPr>
            <p:spPr bwMode="auto">
              <a:xfrm>
                <a:off x="7662864" y="2389188"/>
                <a:ext cx="82550" cy="8255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88" name="Oval 209">
                <a:extLst>
                  <a:ext uri="{FF2B5EF4-FFF2-40B4-BE49-F238E27FC236}">
                    <a16:creationId xmlns:a16="http://schemas.microsoft.com/office/drawing/2014/main" id="{F7FE18B4-4DEF-467F-840F-E4BB81A08724}"/>
                  </a:ext>
                </a:extLst>
              </p:cNvPr>
              <p:cNvSpPr>
                <a:spLocks noChangeArrowheads="1"/>
              </p:cNvSpPr>
              <p:nvPr/>
            </p:nvSpPr>
            <p:spPr bwMode="auto">
              <a:xfrm>
                <a:off x="7689851" y="2341563"/>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89" name="Oval 210">
                <a:extLst>
                  <a:ext uri="{FF2B5EF4-FFF2-40B4-BE49-F238E27FC236}">
                    <a16:creationId xmlns:a16="http://schemas.microsoft.com/office/drawing/2014/main" id="{FB6FB1C9-FDD1-413F-855B-6F2338EF88AF}"/>
                  </a:ext>
                </a:extLst>
              </p:cNvPr>
              <p:cNvSpPr>
                <a:spLocks noChangeArrowheads="1"/>
              </p:cNvSpPr>
              <p:nvPr/>
            </p:nvSpPr>
            <p:spPr bwMode="auto">
              <a:xfrm>
                <a:off x="7689851" y="2492376"/>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0" name="Oval 211">
                <a:extLst>
                  <a:ext uri="{FF2B5EF4-FFF2-40B4-BE49-F238E27FC236}">
                    <a16:creationId xmlns:a16="http://schemas.microsoft.com/office/drawing/2014/main" id="{A1E99781-55A9-4A8E-94A3-E572BB3CCC66}"/>
                  </a:ext>
                </a:extLst>
              </p:cNvPr>
              <p:cNvSpPr>
                <a:spLocks noChangeArrowheads="1"/>
              </p:cNvSpPr>
              <p:nvPr/>
            </p:nvSpPr>
            <p:spPr bwMode="auto">
              <a:xfrm>
                <a:off x="7764464" y="2416176"/>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1" name="Oval 212">
                <a:extLst>
                  <a:ext uri="{FF2B5EF4-FFF2-40B4-BE49-F238E27FC236}">
                    <a16:creationId xmlns:a16="http://schemas.microsoft.com/office/drawing/2014/main" id="{490C25E4-11A8-49B6-83B3-461284F9E912}"/>
                  </a:ext>
                </a:extLst>
              </p:cNvPr>
              <p:cNvSpPr>
                <a:spLocks noChangeArrowheads="1"/>
              </p:cNvSpPr>
              <p:nvPr/>
            </p:nvSpPr>
            <p:spPr bwMode="auto">
              <a:xfrm>
                <a:off x="7615239" y="2416176"/>
                <a:ext cx="26988"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2" name="Freeform 213">
                <a:extLst>
                  <a:ext uri="{FF2B5EF4-FFF2-40B4-BE49-F238E27FC236}">
                    <a16:creationId xmlns:a16="http://schemas.microsoft.com/office/drawing/2014/main" id="{BCE43EE0-9C54-453B-9BF3-F663EF779992}"/>
                  </a:ext>
                </a:extLst>
              </p:cNvPr>
              <p:cNvSpPr>
                <a:spLocks/>
              </p:cNvSpPr>
              <p:nvPr/>
            </p:nvSpPr>
            <p:spPr bwMode="auto">
              <a:xfrm>
                <a:off x="7635876" y="2362201"/>
                <a:ext cx="30163" cy="30163"/>
              </a:xfrm>
              <a:custGeom>
                <a:avLst/>
                <a:gdLst>
                  <a:gd name="T0" fmla="*/ 15 w 18"/>
                  <a:gd name="T1" fmla="*/ 3 h 18"/>
                  <a:gd name="T2" fmla="*/ 15 w 18"/>
                  <a:gd name="T3" fmla="*/ 15 h 18"/>
                  <a:gd name="T4" fmla="*/ 3 w 18"/>
                  <a:gd name="T5" fmla="*/ 15 h 18"/>
                  <a:gd name="T6" fmla="*/ 3 w 18"/>
                  <a:gd name="T7" fmla="*/ 3 h 18"/>
                  <a:gd name="T8" fmla="*/ 15 w 18"/>
                  <a:gd name="T9" fmla="*/ 3 h 18"/>
                </a:gdLst>
                <a:ahLst/>
                <a:cxnLst>
                  <a:cxn ang="0">
                    <a:pos x="T0" y="T1"/>
                  </a:cxn>
                  <a:cxn ang="0">
                    <a:pos x="T2" y="T3"/>
                  </a:cxn>
                  <a:cxn ang="0">
                    <a:pos x="T4" y="T5"/>
                  </a:cxn>
                  <a:cxn ang="0">
                    <a:pos x="T6" y="T7"/>
                  </a:cxn>
                  <a:cxn ang="0">
                    <a:pos x="T8" y="T9"/>
                  </a:cxn>
                </a:cxnLst>
                <a:rect l="0" t="0" r="r" b="b"/>
                <a:pathLst>
                  <a:path w="18" h="18">
                    <a:moveTo>
                      <a:pt x="15" y="3"/>
                    </a:moveTo>
                    <a:cubicBezTo>
                      <a:pt x="18" y="6"/>
                      <a:pt x="18" y="11"/>
                      <a:pt x="15" y="15"/>
                    </a:cubicBezTo>
                    <a:cubicBezTo>
                      <a:pt x="11" y="18"/>
                      <a:pt x="6" y="18"/>
                      <a:pt x="3" y="15"/>
                    </a:cubicBezTo>
                    <a:cubicBezTo>
                      <a:pt x="0" y="11"/>
                      <a:pt x="0" y="6"/>
                      <a:pt x="3" y="3"/>
                    </a:cubicBezTo>
                    <a:cubicBezTo>
                      <a:pt x="6" y="0"/>
                      <a:pt x="11" y="0"/>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3" name="Freeform 214">
                <a:extLst>
                  <a:ext uri="{FF2B5EF4-FFF2-40B4-BE49-F238E27FC236}">
                    <a16:creationId xmlns:a16="http://schemas.microsoft.com/office/drawing/2014/main" id="{ECDC84EF-98B9-4C6E-8E89-088D7593BDFD}"/>
                  </a:ext>
                </a:extLst>
              </p:cNvPr>
              <p:cNvSpPr>
                <a:spLocks/>
              </p:cNvSpPr>
              <p:nvPr/>
            </p:nvSpPr>
            <p:spPr bwMode="auto">
              <a:xfrm>
                <a:off x="7740651" y="2468563"/>
                <a:ext cx="31750" cy="30163"/>
              </a:xfrm>
              <a:custGeom>
                <a:avLst/>
                <a:gdLst>
                  <a:gd name="T0" fmla="*/ 15 w 18"/>
                  <a:gd name="T1" fmla="*/ 3 h 18"/>
                  <a:gd name="T2" fmla="*/ 15 w 18"/>
                  <a:gd name="T3" fmla="*/ 15 h 18"/>
                  <a:gd name="T4" fmla="*/ 3 w 18"/>
                  <a:gd name="T5" fmla="*/ 15 h 18"/>
                  <a:gd name="T6" fmla="*/ 3 w 18"/>
                  <a:gd name="T7" fmla="*/ 3 h 18"/>
                  <a:gd name="T8" fmla="*/ 15 w 18"/>
                  <a:gd name="T9" fmla="*/ 3 h 18"/>
                </a:gdLst>
                <a:ahLst/>
                <a:cxnLst>
                  <a:cxn ang="0">
                    <a:pos x="T0" y="T1"/>
                  </a:cxn>
                  <a:cxn ang="0">
                    <a:pos x="T2" y="T3"/>
                  </a:cxn>
                  <a:cxn ang="0">
                    <a:pos x="T4" y="T5"/>
                  </a:cxn>
                  <a:cxn ang="0">
                    <a:pos x="T6" y="T7"/>
                  </a:cxn>
                  <a:cxn ang="0">
                    <a:pos x="T8" y="T9"/>
                  </a:cxn>
                </a:cxnLst>
                <a:rect l="0" t="0" r="r" b="b"/>
                <a:pathLst>
                  <a:path w="18" h="18">
                    <a:moveTo>
                      <a:pt x="15" y="3"/>
                    </a:moveTo>
                    <a:cubicBezTo>
                      <a:pt x="18" y="7"/>
                      <a:pt x="18" y="12"/>
                      <a:pt x="15" y="15"/>
                    </a:cubicBezTo>
                    <a:cubicBezTo>
                      <a:pt x="12" y="18"/>
                      <a:pt x="7" y="18"/>
                      <a:pt x="3" y="15"/>
                    </a:cubicBezTo>
                    <a:cubicBezTo>
                      <a:pt x="0" y="12"/>
                      <a:pt x="0" y="7"/>
                      <a:pt x="3" y="3"/>
                    </a:cubicBezTo>
                    <a:cubicBezTo>
                      <a:pt x="7" y="0"/>
                      <a:pt x="12" y="0"/>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4" name="Freeform 215">
                <a:extLst>
                  <a:ext uri="{FF2B5EF4-FFF2-40B4-BE49-F238E27FC236}">
                    <a16:creationId xmlns:a16="http://schemas.microsoft.com/office/drawing/2014/main" id="{E4A5D8D7-C5BE-4A2C-96AA-39BFFD362A26}"/>
                  </a:ext>
                </a:extLst>
              </p:cNvPr>
              <p:cNvSpPr>
                <a:spLocks/>
              </p:cNvSpPr>
              <p:nvPr/>
            </p:nvSpPr>
            <p:spPr bwMode="auto">
              <a:xfrm>
                <a:off x="7740651" y="2362201"/>
                <a:ext cx="31750" cy="30163"/>
              </a:xfrm>
              <a:custGeom>
                <a:avLst/>
                <a:gdLst>
                  <a:gd name="T0" fmla="*/ 15 w 18"/>
                  <a:gd name="T1" fmla="*/ 15 h 18"/>
                  <a:gd name="T2" fmla="*/ 3 w 18"/>
                  <a:gd name="T3" fmla="*/ 15 h 18"/>
                  <a:gd name="T4" fmla="*/ 3 w 18"/>
                  <a:gd name="T5" fmla="*/ 3 h 18"/>
                  <a:gd name="T6" fmla="*/ 15 w 18"/>
                  <a:gd name="T7" fmla="*/ 3 h 18"/>
                  <a:gd name="T8" fmla="*/ 15 w 18"/>
                  <a:gd name="T9" fmla="*/ 15 h 18"/>
                </a:gdLst>
                <a:ahLst/>
                <a:cxnLst>
                  <a:cxn ang="0">
                    <a:pos x="T0" y="T1"/>
                  </a:cxn>
                  <a:cxn ang="0">
                    <a:pos x="T2" y="T3"/>
                  </a:cxn>
                  <a:cxn ang="0">
                    <a:pos x="T4" y="T5"/>
                  </a:cxn>
                  <a:cxn ang="0">
                    <a:pos x="T6" y="T7"/>
                  </a:cxn>
                  <a:cxn ang="0">
                    <a:pos x="T8" y="T9"/>
                  </a:cxn>
                </a:cxnLst>
                <a:rect l="0" t="0" r="r" b="b"/>
                <a:pathLst>
                  <a:path w="18" h="18">
                    <a:moveTo>
                      <a:pt x="15" y="15"/>
                    </a:moveTo>
                    <a:cubicBezTo>
                      <a:pt x="12" y="18"/>
                      <a:pt x="7" y="18"/>
                      <a:pt x="3" y="15"/>
                    </a:cubicBezTo>
                    <a:cubicBezTo>
                      <a:pt x="0" y="11"/>
                      <a:pt x="0" y="6"/>
                      <a:pt x="3" y="3"/>
                    </a:cubicBezTo>
                    <a:cubicBezTo>
                      <a:pt x="7" y="0"/>
                      <a:pt x="12" y="0"/>
                      <a:pt x="15" y="3"/>
                    </a:cubicBezTo>
                    <a:cubicBezTo>
                      <a:pt x="18" y="6"/>
                      <a:pt x="18" y="11"/>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sp>
            <p:nvSpPr>
              <p:cNvPr id="95" name="Freeform 216">
                <a:extLst>
                  <a:ext uri="{FF2B5EF4-FFF2-40B4-BE49-F238E27FC236}">
                    <a16:creationId xmlns:a16="http://schemas.microsoft.com/office/drawing/2014/main" id="{1873BE3F-A00A-460A-BAF8-7EC07D50B29A}"/>
                  </a:ext>
                </a:extLst>
              </p:cNvPr>
              <p:cNvSpPr>
                <a:spLocks/>
              </p:cNvSpPr>
              <p:nvPr/>
            </p:nvSpPr>
            <p:spPr bwMode="auto">
              <a:xfrm>
                <a:off x="7635876" y="2468563"/>
                <a:ext cx="30163" cy="30163"/>
              </a:xfrm>
              <a:custGeom>
                <a:avLst/>
                <a:gdLst>
                  <a:gd name="T0" fmla="*/ 15 w 18"/>
                  <a:gd name="T1" fmla="*/ 15 h 18"/>
                  <a:gd name="T2" fmla="*/ 3 w 18"/>
                  <a:gd name="T3" fmla="*/ 15 h 18"/>
                  <a:gd name="T4" fmla="*/ 3 w 18"/>
                  <a:gd name="T5" fmla="*/ 3 h 18"/>
                  <a:gd name="T6" fmla="*/ 15 w 18"/>
                  <a:gd name="T7" fmla="*/ 3 h 18"/>
                  <a:gd name="T8" fmla="*/ 15 w 18"/>
                  <a:gd name="T9" fmla="*/ 15 h 18"/>
                </a:gdLst>
                <a:ahLst/>
                <a:cxnLst>
                  <a:cxn ang="0">
                    <a:pos x="T0" y="T1"/>
                  </a:cxn>
                  <a:cxn ang="0">
                    <a:pos x="T2" y="T3"/>
                  </a:cxn>
                  <a:cxn ang="0">
                    <a:pos x="T4" y="T5"/>
                  </a:cxn>
                  <a:cxn ang="0">
                    <a:pos x="T6" y="T7"/>
                  </a:cxn>
                  <a:cxn ang="0">
                    <a:pos x="T8" y="T9"/>
                  </a:cxn>
                </a:cxnLst>
                <a:rect l="0" t="0" r="r" b="b"/>
                <a:pathLst>
                  <a:path w="18" h="18">
                    <a:moveTo>
                      <a:pt x="15" y="15"/>
                    </a:moveTo>
                    <a:cubicBezTo>
                      <a:pt x="11" y="18"/>
                      <a:pt x="6" y="18"/>
                      <a:pt x="3" y="15"/>
                    </a:cubicBezTo>
                    <a:cubicBezTo>
                      <a:pt x="0" y="12"/>
                      <a:pt x="0" y="7"/>
                      <a:pt x="3" y="3"/>
                    </a:cubicBezTo>
                    <a:cubicBezTo>
                      <a:pt x="6" y="0"/>
                      <a:pt x="11" y="0"/>
                      <a:pt x="15" y="3"/>
                    </a:cubicBezTo>
                    <a:cubicBezTo>
                      <a:pt x="18" y="7"/>
                      <a:pt x="18" y="12"/>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endParaRPr>
              </a:p>
            </p:txBody>
          </p:sp>
        </p:grpSp>
      </p:grpSp>
      <p:sp>
        <p:nvSpPr>
          <p:cNvPr id="44" name="Rectangle 43">
            <a:extLst>
              <a:ext uri="{FF2B5EF4-FFF2-40B4-BE49-F238E27FC236}">
                <a16:creationId xmlns:a16="http://schemas.microsoft.com/office/drawing/2014/main" id="{0BEE5538-BFF1-36E5-6D9B-F1324A0D941B}"/>
              </a:ext>
            </a:extLst>
          </p:cNvPr>
          <p:cNvSpPr/>
          <p:nvPr/>
        </p:nvSpPr>
        <p:spPr>
          <a:xfrm>
            <a:off x="681142" y="242481"/>
            <a:ext cx="6066998" cy="369332"/>
          </a:xfrm>
          <a:prstGeom prst="rect">
            <a:avLst/>
          </a:prstGeom>
          <a:gradFill>
            <a:gsLst>
              <a:gs pos="0">
                <a:schemeClr val="accent1"/>
              </a:gs>
              <a:gs pos="100000">
                <a:schemeClr val="accent1">
                  <a:lumMod val="75000"/>
                </a:schemeClr>
              </a:gs>
            </a:gsLst>
            <a:lin ang="2700000" scaled="1"/>
          </a:gradFill>
        </p:spPr>
        <p:txBody>
          <a:bodyPr wrap="square" lIns="91440" tIns="45720" rIns="91440" bIns="45720" anchor="t">
            <a:spAutoFit/>
          </a:bodyPr>
          <a:lstStyle/>
          <a:p>
            <a:r>
              <a:rPr lang="en-US" spc="300">
                <a:latin typeface="Oswald Light"/>
                <a:ea typeface="+mn-lt"/>
                <a:cs typeface="+mn-lt"/>
              </a:rPr>
              <a:t>The back-bone Data Base system for our modules</a:t>
            </a:r>
            <a:endParaRPr lang="en-US">
              <a:latin typeface="Oswald Light"/>
            </a:endParaRPr>
          </a:p>
        </p:txBody>
      </p:sp>
    </p:spTree>
    <p:extLst>
      <p:ext uri="{BB962C8B-B14F-4D97-AF65-F5344CB8AC3E}">
        <p14:creationId xmlns:p14="http://schemas.microsoft.com/office/powerpoint/2010/main" val="2606417312"/>
      </p:ext>
    </p:extLst>
  </p:cSld>
  <p:clrMapOvr>
    <a:masterClrMapping/>
  </p:clrMapOvr>
  <mc:AlternateContent xmlns:mc="http://schemas.openxmlformats.org/markup-compatibility/2006" xmlns:p14="http://schemas.microsoft.com/office/powerpoint/2010/main">
    <mc:Choice Requires="p14">
      <p:transition spd="slow" p14:dur="125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2" presetClass="entr" presetSubtype="8" fill="hold"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22" presetClass="entr" presetSubtype="2" fill="hold" nodeType="withEffect">
                                  <p:stCondLst>
                                    <p:cond delay="125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par>
                                <p:cTn id="21" presetID="2" presetClass="entr" presetSubtype="2" decel="100000" fill="hold" nodeType="withEffect">
                                  <p:stCondLst>
                                    <p:cond delay="1500"/>
                                  </p:stCondLst>
                                  <p:childTnLst>
                                    <p:set>
                                      <p:cBhvr>
                                        <p:cTn id="22" dur="1" fill="hold">
                                          <p:stCondLst>
                                            <p:cond delay="0"/>
                                          </p:stCondLst>
                                        </p:cTn>
                                        <p:tgtEl>
                                          <p:spTgt spid="98"/>
                                        </p:tgtEl>
                                        <p:attrNameLst>
                                          <p:attrName>style.visibility</p:attrName>
                                        </p:attrNameLst>
                                      </p:cBhvr>
                                      <p:to>
                                        <p:strVal val="visible"/>
                                      </p:to>
                                    </p:set>
                                    <p:anim calcmode="lin" valueType="num">
                                      <p:cBhvr additive="base">
                                        <p:cTn id="23" dur="750" fill="hold"/>
                                        <p:tgtEl>
                                          <p:spTgt spid="98"/>
                                        </p:tgtEl>
                                        <p:attrNameLst>
                                          <p:attrName>ppt_x</p:attrName>
                                        </p:attrNameLst>
                                      </p:cBhvr>
                                      <p:tavLst>
                                        <p:tav tm="0">
                                          <p:val>
                                            <p:strVal val="1+#ppt_w/2"/>
                                          </p:val>
                                        </p:tav>
                                        <p:tav tm="100000">
                                          <p:val>
                                            <p:strVal val="#ppt_x"/>
                                          </p:val>
                                        </p:tav>
                                      </p:tavLst>
                                    </p:anim>
                                    <p:anim calcmode="lin" valueType="num">
                                      <p:cBhvr additive="base">
                                        <p:cTn id="24" dur="750" fill="hold"/>
                                        <p:tgtEl>
                                          <p:spTgt spid="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750"/>
                                  </p:stCondLst>
                                  <p:childTnLst>
                                    <p:set>
                                      <p:cBhvr>
                                        <p:cTn id="26" dur="1" fill="hold">
                                          <p:stCondLst>
                                            <p:cond delay="0"/>
                                          </p:stCondLst>
                                        </p:cTn>
                                        <p:tgtEl>
                                          <p:spTgt spid="99"/>
                                        </p:tgtEl>
                                        <p:attrNameLst>
                                          <p:attrName>style.visibility</p:attrName>
                                        </p:attrNameLst>
                                      </p:cBhvr>
                                      <p:to>
                                        <p:strVal val="visible"/>
                                      </p:to>
                                    </p:set>
                                    <p:anim calcmode="lin" valueType="num">
                                      <p:cBhvr additive="base">
                                        <p:cTn id="27" dur="750" fill="hold"/>
                                        <p:tgtEl>
                                          <p:spTgt spid="99"/>
                                        </p:tgtEl>
                                        <p:attrNameLst>
                                          <p:attrName>ppt_x</p:attrName>
                                        </p:attrNameLst>
                                      </p:cBhvr>
                                      <p:tavLst>
                                        <p:tav tm="0">
                                          <p:val>
                                            <p:strVal val="1+#ppt_w/2"/>
                                          </p:val>
                                        </p:tav>
                                        <p:tav tm="100000">
                                          <p:val>
                                            <p:strVal val="#ppt_x"/>
                                          </p:val>
                                        </p:tav>
                                      </p:tavLst>
                                    </p:anim>
                                    <p:anim calcmode="lin" valueType="num">
                                      <p:cBhvr additive="base">
                                        <p:cTn id="28" dur="750" fill="hold"/>
                                        <p:tgtEl>
                                          <p:spTgt spid="9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0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750" fill="hold"/>
                                        <p:tgtEl>
                                          <p:spTgt spid="96"/>
                                        </p:tgtEl>
                                        <p:attrNameLst>
                                          <p:attrName>ppt_x</p:attrName>
                                        </p:attrNameLst>
                                      </p:cBhvr>
                                      <p:tavLst>
                                        <p:tav tm="0">
                                          <p:val>
                                            <p:strVal val="0-#ppt_w/2"/>
                                          </p:val>
                                        </p:tav>
                                        <p:tav tm="100000">
                                          <p:val>
                                            <p:strVal val="#ppt_x"/>
                                          </p:val>
                                        </p:tav>
                                      </p:tavLst>
                                    </p:anim>
                                    <p:anim calcmode="lin" valueType="num">
                                      <p:cBhvr additive="base">
                                        <p:cTn id="32" dur="750" fill="hold"/>
                                        <p:tgtEl>
                                          <p:spTgt spid="96"/>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225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750" fill="hold"/>
                                        <p:tgtEl>
                                          <p:spTgt spid="97"/>
                                        </p:tgtEl>
                                        <p:attrNameLst>
                                          <p:attrName>ppt_x</p:attrName>
                                        </p:attrNameLst>
                                      </p:cBhvr>
                                      <p:tavLst>
                                        <p:tav tm="0">
                                          <p:val>
                                            <p:strVal val="0-#ppt_w/2"/>
                                          </p:val>
                                        </p:tav>
                                        <p:tav tm="100000">
                                          <p:val>
                                            <p:strVal val="#ppt_x"/>
                                          </p:val>
                                        </p:tav>
                                      </p:tavLst>
                                    </p:anim>
                                    <p:anim calcmode="lin" valueType="num">
                                      <p:cBhvr additive="base">
                                        <p:cTn id="36" dur="750" fill="hold"/>
                                        <p:tgtEl>
                                          <p:spTgt spid="97"/>
                                        </p:tgtEl>
                                        <p:attrNameLst>
                                          <p:attrName>ppt_y</p:attrName>
                                        </p:attrNameLst>
                                      </p:cBhvr>
                                      <p:tavLst>
                                        <p:tav tm="0">
                                          <p:val>
                                            <p:strVal val="#ppt_y"/>
                                          </p:val>
                                        </p:tav>
                                        <p:tav tm="100000">
                                          <p:val>
                                            <p:strVal val="#ppt_y"/>
                                          </p:val>
                                        </p:tav>
                                      </p:tavLst>
                                    </p:anim>
                                  </p:childTnLst>
                                </p:cTn>
                              </p:par>
                              <p:par>
                                <p:cTn id="37" presetID="6" presetClass="entr" presetSubtype="32" fill="hold" grpId="0" nodeType="withEffect">
                                  <p:stCondLst>
                                    <p:cond delay="500"/>
                                  </p:stCondLst>
                                  <p:childTnLst>
                                    <p:set>
                                      <p:cBhvr>
                                        <p:cTn id="38" dur="1" fill="hold">
                                          <p:stCondLst>
                                            <p:cond delay="0"/>
                                          </p:stCondLst>
                                        </p:cTn>
                                        <p:tgtEl>
                                          <p:spTgt spid="44"/>
                                        </p:tgtEl>
                                        <p:attrNameLst>
                                          <p:attrName>style.visibility</p:attrName>
                                        </p:attrNameLst>
                                      </p:cBhvr>
                                      <p:to>
                                        <p:strVal val="visible"/>
                                      </p:to>
                                    </p:set>
                                    <p:animEffect transition="in" filter="circle(out)">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2">
            <a:extLst>
              <a:ext uri="{FF2B5EF4-FFF2-40B4-BE49-F238E27FC236}">
                <a16:creationId xmlns:a16="http://schemas.microsoft.com/office/drawing/2014/main" id="{664DAE84-BCC4-40CF-80A0-1CF6769D29BD}"/>
              </a:ext>
            </a:extLst>
          </p:cNvPr>
          <p:cNvSpPr txBox="1">
            <a:spLocks/>
          </p:cNvSpPr>
          <p:nvPr/>
        </p:nvSpPr>
        <p:spPr>
          <a:xfrm>
            <a:off x="3516831" y="600525"/>
            <a:ext cx="5165452" cy="720471"/>
          </a:xfrm>
          <a:prstGeom prst="rect">
            <a:avLst/>
          </a:prstGeom>
        </p:spPr>
        <p:txBody>
          <a:bodyPr lIns="91440" tIns="45720" rIns="91440" bIns="45720" anchor="t"/>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dirty="0">
                <a:solidFill>
                  <a:schemeClr val="bg1"/>
                </a:solidFill>
                <a:latin typeface="Oswald Light"/>
              </a:rPr>
              <a:t>PostgreSQL</a:t>
            </a:r>
            <a:endParaRPr lang="en-US" dirty="0">
              <a:ea typeface="+mn-lt"/>
              <a:cs typeface="+mn-lt"/>
            </a:endParaRPr>
          </a:p>
        </p:txBody>
      </p:sp>
      <p:sp>
        <p:nvSpPr>
          <p:cNvPr id="2" name="TextBox 1">
            <a:extLst>
              <a:ext uri="{FF2B5EF4-FFF2-40B4-BE49-F238E27FC236}">
                <a16:creationId xmlns:a16="http://schemas.microsoft.com/office/drawing/2014/main" id="{DAC1D564-24E2-7E58-A528-7FEBE755BF54}"/>
              </a:ext>
            </a:extLst>
          </p:cNvPr>
          <p:cNvSpPr txBox="1"/>
          <p:nvPr/>
        </p:nvSpPr>
        <p:spPr>
          <a:xfrm>
            <a:off x="1969315" y="1493950"/>
            <a:ext cx="8272871"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Oswald Medium"/>
                <a:ea typeface="+mn-lt"/>
                <a:cs typeface="+mn-lt"/>
              </a:rPr>
              <a:t>It's a very  powerful, open-source object-relational database system, it uses SQL with other features to store data in a safe way.</a:t>
            </a:r>
            <a:endParaRPr lang="en-US" sz="1600">
              <a:solidFill>
                <a:schemeClr val="bg1"/>
              </a:solidFill>
              <a:cs typeface="Calibri"/>
            </a:endParaRPr>
          </a:p>
          <a:p>
            <a:endParaRPr lang="en-US" sz="1100">
              <a:solidFill>
                <a:schemeClr val="bg1"/>
              </a:solidFill>
              <a:latin typeface="Calibri" panose="020F0502020204030204"/>
              <a:ea typeface="+mn-lt"/>
              <a:cs typeface="+mn-lt"/>
            </a:endParaRPr>
          </a:p>
        </p:txBody>
      </p:sp>
      <p:sp>
        <p:nvSpPr>
          <p:cNvPr id="3" name="TextBox 2">
            <a:extLst>
              <a:ext uri="{FF2B5EF4-FFF2-40B4-BE49-F238E27FC236}">
                <a16:creationId xmlns:a16="http://schemas.microsoft.com/office/drawing/2014/main" id="{82E702CD-19A9-FEAC-B945-20835E0F9BF5}"/>
              </a:ext>
            </a:extLst>
          </p:cNvPr>
          <p:cNvSpPr txBox="1"/>
          <p:nvPr/>
        </p:nvSpPr>
        <p:spPr>
          <a:xfrm>
            <a:off x="5138468" y="24282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WHY POSTGRESQL?</a:t>
            </a:r>
            <a:endParaRPr lang="en-US">
              <a:solidFill>
                <a:schemeClr val="bg1"/>
              </a:solidFill>
            </a:endParaRPr>
          </a:p>
        </p:txBody>
      </p:sp>
      <p:pic>
        <p:nvPicPr>
          <p:cNvPr id="5" name="Picture 5" descr="Icon&#10;&#10;Description automatically generated">
            <a:extLst>
              <a:ext uri="{FF2B5EF4-FFF2-40B4-BE49-F238E27FC236}">
                <a16:creationId xmlns:a16="http://schemas.microsoft.com/office/drawing/2014/main" id="{D66006B7-19D6-6B18-6B67-333B36B5FCF7}"/>
              </a:ext>
            </a:extLst>
          </p:cNvPr>
          <p:cNvPicPr>
            <a:picLocks noChangeAspect="1"/>
          </p:cNvPicPr>
          <p:nvPr/>
        </p:nvPicPr>
        <p:blipFill>
          <a:blip r:embed="rId2"/>
          <a:stretch>
            <a:fillRect/>
          </a:stretch>
        </p:blipFill>
        <p:spPr>
          <a:xfrm>
            <a:off x="5138711" y="3036996"/>
            <a:ext cx="1918062" cy="1998399"/>
          </a:xfrm>
          <a:prstGeom prst="rect">
            <a:avLst/>
          </a:prstGeom>
        </p:spPr>
      </p:pic>
      <p:sp>
        <p:nvSpPr>
          <p:cNvPr id="6" name="TextBox 5">
            <a:extLst>
              <a:ext uri="{FF2B5EF4-FFF2-40B4-BE49-F238E27FC236}">
                <a16:creationId xmlns:a16="http://schemas.microsoft.com/office/drawing/2014/main" id="{2771FBB8-ACDF-0B57-71FA-63F4BA3E241C}"/>
              </a:ext>
            </a:extLst>
          </p:cNvPr>
          <p:cNvSpPr txBox="1"/>
          <p:nvPr/>
        </p:nvSpPr>
        <p:spPr>
          <a:xfrm>
            <a:off x="1258363" y="2242534"/>
            <a:ext cx="388646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egoe UI Light"/>
                <a:cs typeface="Segoe UI Light"/>
              </a:rPr>
              <a:t>It's free open-source with no licensing cost or charge.</a:t>
            </a:r>
            <a:endParaRPr lang="en-US">
              <a:solidFill>
                <a:schemeClr val="bg1"/>
              </a:solidFill>
              <a:ea typeface="+mn-lt"/>
              <a:cs typeface="+mn-lt"/>
            </a:endParaRPr>
          </a:p>
          <a:p>
            <a:endParaRPr lang="en-US">
              <a:solidFill>
                <a:schemeClr val="bg1">
                  <a:lumMod val="50000"/>
                </a:schemeClr>
              </a:solidFill>
              <a:latin typeface="Segoe UI Light"/>
              <a:cs typeface="Segoe UI Light"/>
            </a:endParaRPr>
          </a:p>
          <a:p>
            <a:endParaRPr lang="en-US">
              <a:solidFill>
                <a:schemeClr val="bg1">
                  <a:lumMod val="50000"/>
                </a:schemeClr>
              </a:solidFill>
              <a:latin typeface="Segoe UI Light"/>
              <a:cs typeface="Segoe UI Light"/>
            </a:endParaRPr>
          </a:p>
          <a:p>
            <a:endParaRPr lang="en-US">
              <a:solidFill>
                <a:schemeClr val="bg1">
                  <a:lumMod val="50000"/>
                </a:schemeClr>
              </a:solidFill>
              <a:latin typeface="Segoe UI Light"/>
              <a:cs typeface="Segoe UI Light"/>
            </a:endParaRPr>
          </a:p>
          <a:p>
            <a:endParaRPr lang="en-US">
              <a:solidFill>
                <a:srgbClr val="7F7F7F"/>
              </a:solidFill>
              <a:latin typeface="Segoe UI Light"/>
              <a:cs typeface="Segoe UI Light"/>
            </a:endParaRPr>
          </a:p>
          <a:p>
            <a:endParaRPr lang="en-US">
              <a:cs typeface="Calibri"/>
            </a:endParaRPr>
          </a:p>
        </p:txBody>
      </p:sp>
      <p:sp>
        <p:nvSpPr>
          <p:cNvPr id="7" name="TextBox 6">
            <a:extLst>
              <a:ext uri="{FF2B5EF4-FFF2-40B4-BE49-F238E27FC236}">
                <a16:creationId xmlns:a16="http://schemas.microsoft.com/office/drawing/2014/main" id="{54B0CBDB-8912-366A-B55D-27B834FA373C}"/>
              </a:ext>
            </a:extLst>
          </p:cNvPr>
          <p:cNvSpPr txBox="1"/>
          <p:nvPr/>
        </p:nvSpPr>
        <p:spPr>
          <a:xfrm>
            <a:off x="8187030" y="444656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latin typeface="Segoe UI Light"/>
              </a:rPr>
              <a:t>Easily integrated by standard SQL interface with other databases. </a:t>
            </a:r>
            <a:r>
              <a:rPr lang="en-US">
                <a:solidFill>
                  <a:schemeClr val="bg1"/>
                </a:solidFill>
                <a:latin typeface="Segoe UI Light"/>
                <a:ea typeface="Segoe UI Light"/>
                <a:cs typeface="Segoe UI Light"/>
              </a:rPr>
              <a:t>​</a:t>
            </a:r>
            <a:endParaRPr lang="en-US">
              <a:solidFill>
                <a:schemeClr val="bg1"/>
              </a:solidFill>
              <a:cs typeface="Calibri"/>
            </a:endParaRPr>
          </a:p>
        </p:txBody>
      </p:sp>
      <p:sp>
        <p:nvSpPr>
          <p:cNvPr id="8" name="TextBox 7">
            <a:extLst>
              <a:ext uri="{FF2B5EF4-FFF2-40B4-BE49-F238E27FC236}">
                <a16:creationId xmlns:a16="http://schemas.microsoft.com/office/drawing/2014/main" id="{89E39604-BC38-7015-9EC2-0F71B6C27EEC}"/>
              </a:ext>
            </a:extLst>
          </p:cNvPr>
          <p:cNvSpPr txBox="1"/>
          <p:nvPr/>
        </p:nvSpPr>
        <p:spPr>
          <a:xfrm>
            <a:off x="8187029" y="2237109"/>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egoe UI Light"/>
                <a:cs typeface="Segoe UI Light"/>
              </a:rPr>
              <a:t>Variety of data types as it includes</a:t>
            </a:r>
            <a:endParaRPr lang="en-US">
              <a:solidFill>
                <a:schemeClr val="bg1"/>
              </a:solidFill>
              <a:ea typeface="+mn-lt"/>
              <a:cs typeface="+mn-lt"/>
            </a:endParaRPr>
          </a:p>
          <a:p>
            <a:r>
              <a:rPr lang="en-US">
                <a:solidFill>
                  <a:schemeClr val="bg1"/>
                </a:solidFill>
                <a:latin typeface="Segoe UI Light"/>
                <a:cs typeface="Segoe UI Light"/>
              </a:rPr>
              <a:t>Geometrics (point/line..) Document (JSON..) Structures (Date/time..) .</a:t>
            </a:r>
            <a:endParaRPr lang="en-US">
              <a:solidFill>
                <a:schemeClr val="bg1"/>
              </a:solidFill>
              <a:ea typeface="+mn-lt"/>
              <a:cs typeface="+mn-lt"/>
            </a:endParaRPr>
          </a:p>
          <a:p>
            <a:endParaRPr lang="en-US">
              <a:ea typeface="+mn-lt"/>
              <a:cs typeface="+mn-lt"/>
            </a:endParaRPr>
          </a:p>
          <a:p>
            <a:pPr algn="l"/>
            <a:endParaRPr lang="en-US">
              <a:cs typeface="Calibri"/>
            </a:endParaRPr>
          </a:p>
        </p:txBody>
      </p:sp>
      <p:sp>
        <p:nvSpPr>
          <p:cNvPr id="15" name="TextBox 14">
            <a:extLst>
              <a:ext uri="{FF2B5EF4-FFF2-40B4-BE49-F238E27FC236}">
                <a16:creationId xmlns:a16="http://schemas.microsoft.com/office/drawing/2014/main" id="{EEE846BA-ACF9-71AF-48AC-A611EB413C7B}"/>
              </a:ext>
            </a:extLst>
          </p:cNvPr>
          <p:cNvSpPr txBox="1"/>
          <p:nvPr/>
        </p:nvSpPr>
        <p:spPr>
          <a:xfrm>
            <a:off x="1256348" y="4440775"/>
            <a:ext cx="35936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egoe UI Light"/>
                <a:cs typeface="Segoe UI Light"/>
              </a:rPr>
              <a:t>It's reliable and proven for its data integrity and feature set robustness.</a:t>
            </a:r>
            <a:endParaRPr lang="en-US">
              <a:solidFill>
                <a:schemeClr val="bg1"/>
              </a:solidFill>
              <a:ea typeface="+mn-lt"/>
              <a:cs typeface="+mn-lt"/>
            </a:endParaRPr>
          </a:p>
          <a:p>
            <a:pPr algn="l"/>
            <a:endParaRPr lang="en-US">
              <a:cs typeface="Calibri"/>
            </a:endParaRPr>
          </a:p>
        </p:txBody>
      </p:sp>
    </p:spTree>
    <p:extLst>
      <p:ext uri="{BB962C8B-B14F-4D97-AF65-F5344CB8AC3E}">
        <p14:creationId xmlns:p14="http://schemas.microsoft.com/office/powerpoint/2010/main" val="219337868"/>
      </p:ext>
    </p:extLst>
  </p:cSld>
  <p:clrMapOvr>
    <a:masterClrMapping/>
  </p:clrMapOvr>
  <mc:AlternateContent xmlns:mc="http://schemas.openxmlformats.org/markup-compatibility/2006" xmlns:p14="http://schemas.microsoft.com/office/powerpoint/2010/main">
    <mc:Choice Requires="p14">
      <p:transition spd="slow" p14:dur="1250">
        <p14:pan dir="d"/>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8860285-2B3F-7D24-CBD3-EB64FB789E62}"/>
              </a:ext>
            </a:extLst>
          </p:cNvPr>
          <p:cNvSpPr/>
          <p:nvPr/>
        </p:nvSpPr>
        <p:spPr>
          <a:xfrm>
            <a:off x="1155033" y="361606"/>
            <a:ext cx="3530135" cy="5891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Oswald"/>
              </a:rPr>
              <a:t>ERD Diagram</a:t>
            </a:r>
          </a:p>
        </p:txBody>
      </p:sp>
      <p:pic>
        <p:nvPicPr>
          <p:cNvPr id="5" name="Picture 5" descr="Diagram&#10;&#10;Description automatically generated">
            <a:extLst>
              <a:ext uri="{FF2B5EF4-FFF2-40B4-BE49-F238E27FC236}">
                <a16:creationId xmlns:a16="http://schemas.microsoft.com/office/drawing/2014/main" id="{95D3FE06-8F3F-DF1D-25FA-07B0A73E5889}"/>
              </a:ext>
            </a:extLst>
          </p:cNvPr>
          <p:cNvPicPr>
            <a:picLocks noChangeAspect="1"/>
          </p:cNvPicPr>
          <p:nvPr/>
        </p:nvPicPr>
        <p:blipFill>
          <a:blip r:embed="rId2"/>
          <a:stretch>
            <a:fillRect/>
          </a:stretch>
        </p:blipFill>
        <p:spPr>
          <a:xfrm>
            <a:off x="1423207" y="1511835"/>
            <a:ext cx="9339799" cy="4824962"/>
          </a:xfrm>
          <a:prstGeom prst="rect">
            <a:avLst/>
          </a:prstGeom>
        </p:spPr>
      </p:pic>
    </p:spTree>
    <p:extLst>
      <p:ext uri="{BB962C8B-B14F-4D97-AF65-F5344CB8AC3E}">
        <p14:creationId xmlns:p14="http://schemas.microsoft.com/office/powerpoint/2010/main" val="290575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9C35B18-16EE-46F7-B580-F65B09E2C6D8}"/>
              </a:ext>
            </a:extLst>
          </p:cNvPr>
          <p:cNvSpPr/>
          <p:nvPr/>
        </p:nvSpPr>
        <p:spPr>
          <a:xfrm>
            <a:off x="1155033" y="361606"/>
            <a:ext cx="3530135" cy="58919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Oswald"/>
              </a:rPr>
              <a:t>Relational Schema</a:t>
            </a:r>
            <a:endParaRPr lang="en-US">
              <a:solidFill>
                <a:schemeClr val="bg1"/>
              </a:solidFill>
              <a:latin typeface="Oswald" pitchFamily="2" charset="0"/>
            </a:endParaRPr>
          </a:p>
        </p:txBody>
      </p:sp>
      <p:pic>
        <p:nvPicPr>
          <p:cNvPr id="5" name="Picture 7">
            <a:extLst>
              <a:ext uri="{FF2B5EF4-FFF2-40B4-BE49-F238E27FC236}">
                <a16:creationId xmlns:a16="http://schemas.microsoft.com/office/drawing/2014/main" id="{8794F92F-B4F0-783A-037C-38CFD35B1E47}"/>
              </a:ext>
            </a:extLst>
          </p:cNvPr>
          <p:cNvPicPr>
            <a:picLocks noChangeAspect="1"/>
          </p:cNvPicPr>
          <p:nvPr/>
        </p:nvPicPr>
        <p:blipFill>
          <a:blip r:embed="rId2"/>
          <a:stretch>
            <a:fillRect/>
          </a:stretch>
        </p:blipFill>
        <p:spPr>
          <a:xfrm>
            <a:off x="1334012" y="1431730"/>
            <a:ext cx="9522937" cy="4716829"/>
          </a:xfrm>
          <a:prstGeom prst="rect">
            <a:avLst/>
          </a:prstGeom>
        </p:spPr>
      </p:pic>
    </p:spTree>
    <p:extLst>
      <p:ext uri="{BB962C8B-B14F-4D97-AF65-F5344CB8AC3E}">
        <p14:creationId xmlns:p14="http://schemas.microsoft.com/office/powerpoint/2010/main" val="227246177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autoventure default">
      <a:dk1>
        <a:sysClr val="windowText" lastClr="000000"/>
      </a:dk1>
      <a:lt1>
        <a:sysClr val="window" lastClr="FFFFFF"/>
      </a:lt1>
      <a:dk2>
        <a:srgbClr val="000000"/>
      </a:dk2>
      <a:lt2>
        <a:srgbClr val="F8F8F8"/>
      </a:lt2>
      <a:accent1>
        <a:srgbClr val="6C7A89"/>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6432</Words>
  <Application>Microsoft Office PowerPoint</Application>
  <PresentationFormat>Widescreen</PresentationFormat>
  <Paragraphs>488</Paragraphs>
  <Slides>117</Slides>
  <Notes>4</Notes>
  <HiddenSlides>0</HiddenSlides>
  <MMClips>3</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117</vt:i4>
      </vt:variant>
    </vt:vector>
  </HeadingPairs>
  <TitlesOfParts>
    <vt:vector size="134" baseType="lpstr">
      <vt:lpstr>-apple-system</vt:lpstr>
      <vt:lpstr>Arial</vt:lpstr>
      <vt:lpstr>Calibri</vt:lpstr>
      <vt:lpstr>Calibri Light</vt:lpstr>
      <vt:lpstr>Montserrat</vt:lpstr>
      <vt:lpstr>Oswald</vt:lpstr>
      <vt:lpstr>Oswald Light</vt:lpstr>
      <vt:lpstr>Oswald Medium</vt:lpstr>
      <vt:lpstr>Segoe UI Light</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V2V Vehicles Identification</vt:lpstr>
      <vt:lpstr>PowerPoint Presentation</vt:lpstr>
      <vt:lpstr>PowerPoint Presentation</vt:lpstr>
      <vt:lpstr>PowerPoint Presentation</vt:lpstr>
      <vt:lpstr>PowerPoint Presentation</vt:lpstr>
      <vt:lpstr>Red light violation </vt:lpstr>
      <vt:lpstr>Traffic Chaos Attack</vt:lpstr>
      <vt:lpstr>Safety Applications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PowerPoint Presentation</vt:lpstr>
      <vt:lpstr>Sensors</vt:lpstr>
      <vt:lpstr>Ethernet connection</vt:lpstr>
      <vt:lpstr>Components for a Node</vt:lpstr>
      <vt:lpstr>PowerPoint Presentation</vt:lpstr>
      <vt:lpstr>Layers of W5500</vt:lpstr>
      <vt:lpstr>W5500 SPI frame format</vt:lpstr>
      <vt:lpstr>PowerPoint Presentation</vt:lpstr>
      <vt:lpstr>Socket register</vt:lpstr>
      <vt:lpstr>Configuring W5500</vt:lpstr>
      <vt:lpstr>Why UDP?</vt:lpstr>
      <vt:lpstr>Video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Preview</vt:lpstr>
      <vt:lpstr>PowerPoint Presentation</vt:lpstr>
      <vt:lpstr>PowerPoint Presentation</vt:lpstr>
      <vt:lpstr>PowerPoint Presentation</vt:lpstr>
      <vt:lpstr>PowerPoint Presentation</vt:lpstr>
      <vt:lpstr>Components</vt:lpstr>
      <vt:lpstr>STM32 connected with Sensors</vt:lpstr>
      <vt:lpstr>How it works?</vt:lpstr>
      <vt:lpstr>Prototype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pratamayoga</dc:creator>
  <cp:lastModifiedBy>moustafa wahdan</cp:lastModifiedBy>
  <cp:revision>239</cp:revision>
  <cp:lastPrinted>2023-01-28T00:12:05Z</cp:lastPrinted>
  <dcterms:created xsi:type="dcterms:W3CDTF">2017-08-02T01:18:33Z</dcterms:created>
  <dcterms:modified xsi:type="dcterms:W3CDTF">2023-01-28T11:59:41Z</dcterms:modified>
</cp:coreProperties>
</file>